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8288000" cy="10287000"/>
  <p:notesSz cx="6858000" cy="9144000"/>
  <p:embeddedFontLst>
    <p:embeddedFont>
      <p:font typeface="Poppins Light" panose="020B0604020202020204" charset="0"/>
      <p:regular r:id="rId13"/>
    </p:embeddedFont>
    <p:embeddedFont>
      <p:font typeface="Calibri" panose="020F0502020204030204" pitchFamily="34" charset="0"/>
      <p:regular r:id="rId14"/>
      <p:bold r:id="rId15"/>
      <p:italic r:id="rId16"/>
      <p:boldItalic r:id="rId17"/>
    </p:embeddedFont>
    <p:embeddedFont>
      <p:font typeface="Poppins Bold" panose="020B0604020202020204" charset="0"/>
      <p:regular r:id="rId18"/>
    </p:embeddedFont>
    <p:embeddedFont>
      <p:font typeface="Poppins Light Bold" panose="020B0604020202020204" charset="0"/>
      <p:regular r:id="rId19"/>
    </p:embeddedFont>
    <p:embeddedFont>
      <p:font typeface="Arial" panose="020B0604020202020204" pitchFamily="34" charset="0"/>
      <p:regular r:id="rId20"/>
    </p:embeddedFont>
    <p:embeddedFont>
      <p:font typeface="Arial Bold" panose="020B0704020202020204" pitchFamily="34" charset="0"/>
      <p:regular r:id="rId21"/>
      <p:bold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69" d="100"/>
          <a:sy n="69" d="100"/>
        </p:scale>
        <p:origin x="150"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5.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12/17/2024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12/17/2024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12/17/2024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12/17/2024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4.sv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6.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8.png"/><Relationship Id="rId4" Type="http://schemas.openxmlformats.org/officeDocument/2006/relationships/image" Target="../media/image5.png"/><Relationship Id="rId9" Type="http://schemas.openxmlformats.org/officeDocument/2006/relationships/image" Target="../media/image13.svg"/></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21.svg"/><Relationship Id="rId3" Type="http://schemas.openxmlformats.org/officeDocument/2006/relationships/image" Target="../media/image7.svg"/><Relationship Id="rId7" Type="http://schemas.openxmlformats.org/officeDocument/2006/relationships/image" Target="../media/image15.svg"/><Relationship Id="rId12"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png"/><Relationship Id="rId11" Type="http://schemas.openxmlformats.org/officeDocument/2006/relationships/image" Target="../media/image19.svg"/><Relationship Id="rId5" Type="http://schemas.openxmlformats.org/officeDocument/2006/relationships/image" Target="../media/image9.svg"/><Relationship Id="rId10" Type="http://schemas.openxmlformats.org/officeDocument/2006/relationships/image" Target="../media/image10.png"/><Relationship Id="rId4" Type="http://schemas.openxmlformats.org/officeDocument/2006/relationships/image" Target="../media/image5.png"/><Relationship Id="rId9" Type="http://schemas.openxmlformats.org/officeDocument/2006/relationships/image" Target="../media/image17.svg"/></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25.sv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23.sv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27.svg"/><Relationship Id="rId7" Type="http://schemas.openxmlformats.org/officeDocument/2006/relationships/image" Target="../media/image25.sv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sv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7.svg"/><Relationship Id="rId7" Type="http://schemas.openxmlformats.org/officeDocument/2006/relationships/image" Target="../media/image13.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9.svg"/><Relationship Id="rId5" Type="http://schemas.openxmlformats.org/officeDocument/2006/relationships/image" Target="../media/image5.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7.svg"/><Relationship Id="rId7" Type="http://schemas.openxmlformats.org/officeDocument/2006/relationships/image" Target="../media/image13.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9.svg"/><Relationship Id="rId5" Type="http://schemas.openxmlformats.org/officeDocument/2006/relationships/image" Target="../media/image5.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7.svg"/><Relationship Id="rId7" Type="http://schemas.openxmlformats.org/officeDocument/2006/relationships/image" Target="../media/image13.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9.svg"/><Relationship Id="rId5" Type="http://schemas.openxmlformats.org/officeDocument/2006/relationships/image" Target="../media/image5.pn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7.svg"/><Relationship Id="rId7" Type="http://schemas.openxmlformats.org/officeDocument/2006/relationships/image" Target="../media/image13.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9.svg"/><Relationship Id="rId5" Type="http://schemas.openxmlformats.org/officeDocument/2006/relationships/image" Target="../media/image5.pn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7.svg"/><Relationship Id="rId7" Type="http://schemas.openxmlformats.org/officeDocument/2006/relationships/image" Target="../media/image13.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9.svg"/><Relationship Id="rId5" Type="http://schemas.openxmlformats.org/officeDocument/2006/relationships/image" Target="../media/image5.png"/><Relationship Id="rId4" Type="http://schemas.openxmlformats.org/officeDocument/2006/relationships/image" Target="../media/image20.jpeg"/><Relationship Id="rId9"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3FAF3"/>
        </a:solidFill>
        <a:effectLst/>
      </p:bgPr>
    </p:bg>
    <p:spTree>
      <p:nvGrpSpPr>
        <p:cNvPr id="1" name=""/>
        <p:cNvGrpSpPr/>
        <p:nvPr/>
      </p:nvGrpSpPr>
      <p:grpSpPr>
        <a:xfrm>
          <a:off x="0" y="0"/>
          <a:ext cx="0" cy="0"/>
          <a:chOff x="0" y="0"/>
          <a:chExt cx="0" cy="0"/>
        </a:xfrm>
      </p:grpSpPr>
      <p:sp>
        <p:nvSpPr>
          <p:cNvPr id="2" name="Freeform 2"/>
          <p:cNvSpPr/>
          <p:nvPr/>
        </p:nvSpPr>
        <p:spPr>
          <a:xfrm>
            <a:off x="0" y="6192911"/>
            <a:ext cx="18288000" cy="5486400"/>
          </a:xfrm>
          <a:custGeom>
            <a:avLst/>
            <a:gdLst/>
            <a:ahLst/>
            <a:cxnLst/>
            <a:rect l="l" t="t" r="r" b="b"/>
            <a:pathLst>
              <a:path w="18288000" h="5486400">
                <a:moveTo>
                  <a:pt x="0" y="0"/>
                </a:moveTo>
                <a:lnTo>
                  <a:pt x="18288000" y="0"/>
                </a:lnTo>
                <a:lnTo>
                  <a:pt x="18288000" y="5486400"/>
                </a:lnTo>
                <a:lnTo>
                  <a:pt x="0" y="548640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401684">
            <a:off x="-1785642" y="-2745458"/>
            <a:ext cx="14868280" cy="4348972"/>
          </a:xfrm>
          <a:custGeom>
            <a:avLst/>
            <a:gdLst/>
            <a:ahLst/>
            <a:cxnLst/>
            <a:rect l="l" t="t" r="r" b="b"/>
            <a:pathLst>
              <a:path w="14868280" h="4348972">
                <a:moveTo>
                  <a:pt x="0" y="0"/>
                </a:moveTo>
                <a:lnTo>
                  <a:pt x="14868280" y="0"/>
                </a:lnTo>
                <a:lnTo>
                  <a:pt x="14868280" y="4348971"/>
                </a:lnTo>
                <a:lnTo>
                  <a:pt x="0" y="4348971"/>
                </a:lnTo>
                <a:lnTo>
                  <a:pt x="0" y="0"/>
                </a:lnTo>
                <a:close/>
              </a:path>
            </a:pathLst>
          </a:custGeom>
          <a:blipFill>
            <a:blip r:embed="rId4">
              <a:alphaModFix amt="19999"/>
              <a:extLst>
                <a:ext uri="{96DAC541-7B7A-43D3-8B79-37D633B846F1}">
                  <asvg:svgBlip xmlns:asvg="http://schemas.microsoft.com/office/drawing/2016/SVG/main" xmlns="" r:embed="rId5"/>
                </a:ext>
              </a:extLst>
            </a:blip>
            <a:stretch>
              <a:fillRect/>
            </a:stretch>
          </a:blipFill>
        </p:spPr>
      </p:sp>
      <p:grpSp>
        <p:nvGrpSpPr>
          <p:cNvPr id="4" name="Group 4"/>
          <p:cNvGrpSpPr>
            <a:grpSpLocks noChangeAspect="1"/>
          </p:cNvGrpSpPr>
          <p:nvPr/>
        </p:nvGrpSpPr>
        <p:grpSpPr>
          <a:xfrm>
            <a:off x="9144000" y="0"/>
            <a:ext cx="11604070" cy="5802035"/>
            <a:chOff x="0" y="0"/>
            <a:chExt cx="6350000" cy="3175000"/>
          </a:xfrm>
        </p:grpSpPr>
        <p:sp>
          <p:nvSpPr>
            <p:cNvPr id="5" name="Freeform 5"/>
            <p:cNvSpPr/>
            <p:nvPr/>
          </p:nvSpPr>
          <p:spPr>
            <a:xfrm>
              <a:off x="0" y="0"/>
              <a:ext cx="6350000" cy="3175000"/>
            </a:xfrm>
            <a:custGeom>
              <a:avLst/>
              <a:gdLst/>
              <a:ahLst/>
              <a:cxnLst/>
              <a:rect l="l" t="t" r="r" b="b"/>
              <a:pathLst>
                <a:path w="6350000" h="3175000">
                  <a:moveTo>
                    <a:pt x="0" y="0"/>
                  </a:moveTo>
                  <a:cubicBezTo>
                    <a:pt x="0" y="1753870"/>
                    <a:pt x="1421130" y="3175000"/>
                    <a:pt x="3175000" y="3175000"/>
                  </a:cubicBezTo>
                  <a:cubicBezTo>
                    <a:pt x="4928870" y="3175000"/>
                    <a:pt x="6350000" y="1753870"/>
                    <a:pt x="6350000" y="0"/>
                  </a:cubicBezTo>
                  <a:lnTo>
                    <a:pt x="0" y="0"/>
                  </a:lnTo>
                  <a:close/>
                </a:path>
              </a:pathLst>
            </a:custGeom>
            <a:blipFill>
              <a:blip r:embed="rId6"/>
              <a:stretch>
                <a:fillRect t="-19749" b="-19749"/>
              </a:stretch>
            </a:blipFill>
          </p:spPr>
        </p:sp>
      </p:grpSp>
      <p:sp>
        <p:nvSpPr>
          <p:cNvPr id="6" name="TextBox 6"/>
          <p:cNvSpPr txBox="1"/>
          <p:nvPr/>
        </p:nvSpPr>
        <p:spPr>
          <a:xfrm>
            <a:off x="282266" y="2618086"/>
            <a:ext cx="9794871" cy="1006895"/>
          </a:xfrm>
          <a:prstGeom prst="rect">
            <a:avLst/>
          </a:prstGeom>
        </p:spPr>
        <p:txBody>
          <a:bodyPr lIns="0" tIns="0" rIns="0" bIns="0" rtlCol="0" anchor="t">
            <a:spAutoFit/>
          </a:bodyPr>
          <a:lstStyle/>
          <a:p>
            <a:pPr algn="l">
              <a:lnSpc>
                <a:spcPts val="8248"/>
              </a:lnSpc>
            </a:pPr>
            <a:r>
              <a:rPr lang="en-US" sz="5892" spc="-147">
                <a:solidFill>
                  <a:srgbClr val="004200"/>
                </a:solidFill>
                <a:latin typeface="Poppins Bold"/>
                <a:ea typeface="Poppins Bold"/>
                <a:cs typeface="Poppins Bold"/>
                <a:sym typeface="Poppins Bold"/>
              </a:rPr>
              <a:t>MONTEM ACADEMY CPD</a:t>
            </a:r>
          </a:p>
        </p:txBody>
      </p:sp>
      <p:sp>
        <p:nvSpPr>
          <p:cNvPr id="7" name="TextBox 7"/>
          <p:cNvSpPr txBox="1"/>
          <p:nvPr/>
        </p:nvSpPr>
        <p:spPr>
          <a:xfrm>
            <a:off x="3049930" y="3881199"/>
            <a:ext cx="9794871" cy="1309369"/>
          </a:xfrm>
          <a:prstGeom prst="rect">
            <a:avLst/>
          </a:prstGeom>
        </p:spPr>
        <p:txBody>
          <a:bodyPr lIns="0" tIns="0" rIns="0" bIns="0" rtlCol="0" anchor="t">
            <a:spAutoFit/>
          </a:bodyPr>
          <a:lstStyle/>
          <a:p>
            <a:pPr algn="l">
              <a:lnSpc>
                <a:spcPts val="10780"/>
              </a:lnSpc>
            </a:pPr>
            <a:r>
              <a:rPr lang="en-US" sz="7700" spc="-192">
                <a:solidFill>
                  <a:srgbClr val="007D00"/>
                </a:solidFill>
                <a:latin typeface="Poppins Bold"/>
                <a:ea typeface="Poppins Bold"/>
                <a:cs typeface="Poppins Bold"/>
                <a:sym typeface="Poppins Bold"/>
              </a:rPr>
              <a:t>ORACY</a:t>
            </a:r>
          </a:p>
        </p:txBody>
      </p:sp>
      <p:sp>
        <p:nvSpPr>
          <p:cNvPr id="8" name="TextBox 8"/>
          <p:cNvSpPr txBox="1"/>
          <p:nvPr/>
        </p:nvSpPr>
        <p:spPr>
          <a:xfrm>
            <a:off x="1655841" y="5513461"/>
            <a:ext cx="7047721" cy="679450"/>
          </a:xfrm>
          <a:prstGeom prst="rect">
            <a:avLst/>
          </a:prstGeom>
        </p:spPr>
        <p:txBody>
          <a:bodyPr lIns="0" tIns="0" rIns="0" bIns="0" rtlCol="0" anchor="t">
            <a:spAutoFit/>
          </a:bodyPr>
          <a:lstStyle/>
          <a:p>
            <a:pPr algn="l">
              <a:lnSpc>
                <a:spcPts val="5599"/>
              </a:lnSpc>
            </a:pPr>
            <a:r>
              <a:rPr lang="en-US" sz="3999" spc="99">
                <a:solidFill>
                  <a:srgbClr val="020202"/>
                </a:solidFill>
                <a:latin typeface="Poppins Light"/>
                <a:ea typeface="Poppins Light"/>
                <a:cs typeface="Poppins Light"/>
                <a:sym typeface="Poppins Light"/>
              </a:rPr>
              <a:t>The Power of Discussion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3FAF3"/>
        </a:solidFill>
        <a:effectLst/>
      </p:bgPr>
    </p:bg>
    <p:spTree>
      <p:nvGrpSpPr>
        <p:cNvPr id="1" name=""/>
        <p:cNvGrpSpPr/>
        <p:nvPr/>
      </p:nvGrpSpPr>
      <p:grpSpPr>
        <a:xfrm>
          <a:off x="0" y="0"/>
          <a:ext cx="0" cy="0"/>
          <a:chOff x="0" y="0"/>
          <a:chExt cx="0" cy="0"/>
        </a:xfrm>
      </p:grpSpPr>
      <p:sp>
        <p:nvSpPr>
          <p:cNvPr id="2" name="Freeform 2"/>
          <p:cNvSpPr/>
          <p:nvPr/>
        </p:nvSpPr>
        <p:spPr>
          <a:xfrm>
            <a:off x="5922793" y="3018546"/>
            <a:ext cx="5699325" cy="5699325"/>
          </a:xfrm>
          <a:custGeom>
            <a:avLst/>
            <a:gdLst/>
            <a:ahLst/>
            <a:cxnLst/>
            <a:rect l="l" t="t" r="r" b="b"/>
            <a:pathLst>
              <a:path w="5699325" h="5699325">
                <a:moveTo>
                  <a:pt x="0" y="0"/>
                </a:moveTo>
                <a:lnTo>
                  <a:pt x="5699325" y="0"/>
                </a:lnTo>
                <a:lnTo>
                  <a:pt x="5699325" y="5699326"/>
                </a:lnTo>
                <a:lnTo>
                  <a:pt x="0" y="569932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TextBox 3"/>
          <p:cNvSpPr txBox="1"/>
          <p:nvPr/>
        </p:nvSpPr>
        <p:spPr>
          <a:xfrm>
            <a:off x="3115502" y="-66040"/>
            <a:ext cx="12048588" cy="1094740"/>
          </a:xfrm>
          <a:prstGeom prst="rect">
            <a:avLst/>
          </a:prstGeom>
        </p:spPr>
        <p:txBody>
          <a:bodyPr lIns="0" tIns="0" rIns="0" bIns="0" rtlCol="0" anchor="t">
            <a:spAutoFit/>
          </a:bodyPr>
          <a:lstStyle/>
          <a:p>
            <a:pPr algn="ctr">
              <a:lnSpc>
                <a:spcPts val="8959"/>
              </a:lnSpc>
            </a:pPr>
            <a:r>
              <a:rPr lang="en-US" sz="6399" spc="-159">
                <a:solidFill>
                  <a:srgbClr val="007D00"/>
                </a:solidFill>
                <a:latin typeface="Poppins Bold"/>
                <a:ea typeface="Poppins Bold"/>
                <a:cs typeface="Poppins Bold"/>
                <a:sym typeface="Poppins Bold"/>
              </a:rPr>
              <a:t>ORACY</a:t>
            </a:r>
          </a:p>
        </p:txBody>
      </p:sp>
      <p:sp>
        <p:nvSpPr>
          <p:cNvPr id="4" name="Freeform 4"/>
          <p:cNvSpPr/>
          <p:nvPr/>
        </p:nvSpPr>
        <p:spPr>
          <a:xfrm rot="-1124766">
            <a:off x="-5651587" y="-1454351"/>
            <a:ext cx="12631674" cy="3584237"/>
          </a:xfrm>
          <a:custGeom>
            <a:avLst/>
            <a:gdLst/>
            <a:ahLst/>
            <a:cxnLst/>
            <a:rect l="l" t="t" r="r" b="b"/>
            <a:pathLst>
              <a:path w="12631674" h="3584237">
                <a:moveTo>
                  <a:pt x="0" y="0"/>
                </a:moveTo>
                <a:lnTo>
                  <a:pt x="12631674" y="0"/>
                </a:lnTo>
                <a:lnTo>
                  <a:pt x="12631674" y="3584237"/>
                </a:lnTo>
                <a:lnTo>
                  <a:pt x="0" y="3584237"/>
                </a:lnTo>
                <a:lnTo>
                  <a:pt x="0" y="0"/>
                </a:lnTo>
                <a:close/>
              </a:path>
            </a:pathLst>
          </a:custGeom>
          <a:blipFill>
            <a:blip r:embed="rId4">
              <a:alphaModFix amt="19999"/>
              <a:extLst>
                <a:ext uri="{96DAC541-7B7A-43D3-8B79-37D633B846F1}">
                  <asvg:svgBlip xmlns:asvg="http://schemas.microsoft.com/office/drawing/2016/SVG/main" xmlns="" r:embed="rId5"/>
                </a:ext>
              </a:extLst>
            </a:blip>
            <a:stretch>
              <a:fillRect/>
            </a:stretch>
          </a:blipFill>
        </p:spPr>
      </p:sp>
      <p:sp>
        <p:nvSpPr>
          <p:cNvPr id="5" name="Freeform 5"/>
          <p:cNvSpPr/>
          <p:nvPr/>
        </p:nvSpPr>
        <p:spPr>
          <a:xfrm rot="1174066">
            <a:off x="10309098" y="-1792119"/>
            <a:ext cx="12631674" cy="3584237"/>
          </a:xfrm>
          <a:custGeom>
            <a:avLst/>
            <a:gdLst/>
            <a:ahLst/>
            <a:cxnLst/>
            <a:rect l="l" t="t" r="r" b="b"/>
            <a:pathLst>
              <a:path w="12631674" h="3584237">
                <a:moveTo>
                  <a:pt x="0" y="0"/>
                </a:moveTo>
                <a:lnTo>
                  <a:pt x="12631674" y="0"/>
                </a:lnTo>
                <a:lnTo>
                  <a:pt x="12631674" y="3584238"/>
                </a:lnTo>
                <a:lnTo>
                  <a:pt x="0" y="3584238"/>
                </a:lnTo>
                <a:lnTo>
                  <a:pt x="0" y="0"/>
                </a:lnTo>
                <a:close/>
              </a:path>
            </a:pathLst>
          </a:custGeom>
          <a:blipFill>
            <a:blip r:embed="rId4">
              <a:alphaModFix amt="19999"/>
              <a:extLst>
                <a:ext uri="{96DAC541-7B7A-43D3-8B79-37D633B846F1}">
                  <asvg:svgBlip xmlns:asvg="http://schemas.microsoft.com/office/drawing/2016/SVG/main" xmlns="" r:embed="rId5"/>
                </a:ext>
              </a:extLst>
            </a:blip>
            <a:stretch>
              <a:fillRect/>
            </a:stretch>
          </a:blipFill>
        </p:spPr>
      </p:sp>
      <p:sp>
        <p:nvSpPr>
          <p:cNvPr id="6" name="Freeform 6"/>
          <p:cNvSpPr/>
          <p:nvPr/>
        </p:nvSpPr>
        <p:spPr>
          <a:xfrm>
            <a:off x="6759869" y="3803928"/>
            <a:ext cx="1666574" cy="1456169"/>
          </a:xfrm>
          <a:custGeom>
            <a:avLst/>
            <a:gdLst/>
            <a:ahLst/>
            <a:cxnLst/>
            <a:rect l="l" t="t" r="r" b="b"/>
            <a:pathLst>
              <a:path w="1666574" h="1456169">
                <a:moveTo>
                  <a:pt x="0" y="0"/>
                </a:moveTo>
                <a:lnTo>
                  <a:pt x="1666573" y="0"/>
                </a:lnTo>
                <a:lnTo>
                  <a:pt x="1666573" y="1456169"/>
                </a:lnTo>
                <a:lnTo>
                  <a:pt x="0" y="1456169"/>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sp>
      <p:sp>
        <p:nvSpPr>
          <p:cNvPr id="7" name="Freeform 7"/>
          <p:cNvSpPr/>
          <p:nvPr/>
        </p:nvSpPr>
        <p:spPr>
          <a:xfrm>
            <a:off x="6634534" y="6327172"/>
            <a:ext cx="1462156" cy="1442051"/>
          </a:xfrm>
          <a:custGeom>
            <a:avLst/>
            <a:gdLst/>
            <a:ahLst/>
            <a:cxnLst/>
            <a:rect l="l" t="t" r="r" b="b"/>
            <a:pathLst>
              <a:path w="1462156" h="1442051">
                <a:moveTo>
                  <a:pt x="0" y="0"/>
                </a:moveTo>
                <a:lnTo>
                  <a:pt x="1462156" y="0"/>
                </a:lnTo>
                <a:lnTo>
                  <a:pt x="1462156" y="1442052"/>
                </a:lnTo>
                <a:lnTo>
                  <a:pt x="0" y="1442052"/>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8" name="Freeform 8"/>
          <p:cNvSpPr/>
          <p:nvPr/>
        </p:nvSpPr>
        <p:spPr>
          <a:xfrm>
            <a:off x="9283938" y="3803928"/>
            <a:ext cx="1579410" cy="1478723"/>
          </a:xfrm>
          <a:custGeom>
            <a:avLst/>
            <a:gdLst/>
            <a:ahLst/>
            <a:cxnLst/>
            <a:rect l="l" t="t" r="r" b="b"/>
            <a:pathLst>
              <a:path w="1579410" h="1478723">
                <a:moveTo>
                  <a:pt x="0" y="0"/>
                </a:moveTo>
                <a:lnTo>
                  <a:pt x="1579411" y="0"/>
                </a:lnTo>
                <a:lnTo>
                  <a:pt x="1579411" y="1478723"/>
                </a:lnTo>
                <a:lnTo>
                  <a:pt x="0" y="1478723"/>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sp>
      <p:sp>
        <p:nvSpPr>
          <p:cNvPr id="9" name="Freeform 9"/>
          <p:cNvSpPr/>
          <p:nvPr/>
        </p:nvSpPr>
        <p:spPr>
          <a:xfrm>
            <a:off x="9455388" y="6221026"/>
            <a:ext cx="1427157" cy="1548198"/>
          </a:xfrm>
          <a:custGeom>
            <a:avLst/>
            <a:gdLst/>
            <a:ahLst/>
            <a:cxnLst/>
            <a:rect l="l" t="t" r="r" b="b"/>
            <a:pathLst>
              <a:path w="1427157" h="1548198">
                <a:moveTo>
                  <a:pt x="0" y="0"/>
                </a:moveTo>
                <a:lnTo>
                  <a:pt x="1427157" y="0"/>
                </a:lnTo>
                <a:lnTo>
                  <a:pt x="1427157" y="1548198"/>
                </a:lnTo>
                <a:lnTo>
                  <a:pt x="0" y="1548198"/>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sp>
      <p:sp>
        <p:nvSpPr>
          <p:cNvPr id="10" name="TextBox 10"/>
          <p:cNvSpPr txBox="1"/>
          <p:nvPr/>
        </p:nvSpPr>
        <p:spPr>
          <a:xfrm>
            <a:off x="923656" y="2951871"/>
            <a:ext cx="4383691" cy="523875"/>
          </a:xfrm>
          <a:prstGeom prst="rect">
            <a:avLst/>
          </a:prstGeom>
        </p:spPr>
        <p:txBody>
          <a:bodyPr lIns="0" tIns="0" rIns="0" bIns="0" rtlCol="0" anchor="t">
            <a:spAutoFit/>
          </a:bodyPr>
          <a:lstStyle/>
          <a:p>
            <a:pPr algn="l">
              <a:lnSpc>
                <a:spcPts val="4200"/>
              </a:lnSpc>
            </a:pPr>
            <a:r>
              <a:rPr lang="en-US" sz="3000" spc="-75">
                <a:solidFill>
                  <a:srgbClr val="007D00"/>
                </a:solidFill>
                <a:latin typeface="Poppins Bold"/>
                <a:ea typeface="Poppins Bold"/>
                <a:cs typeface="Poppins Bold"/>
                <a:sym typeface="Poppins Bold"/>
              </a:rPr>
              <a:t>SPEAKING</a:t>
            </a:r>
          </a:p>
        </p:txBody>
      </p:sp>
      <p:sp>
        <p:nvSpPr>
          <p:cNvPr id="11" name="TextBox 11"/>
          <p:cNvSpPr txBox="1"/>
          <p:nvPr/>
        </p:nvSpPr>
        <p:spPr>
          <a:xfrm>
            <a:off x="12241243" y="2951871"/>
            <a:ext cx="4383691" cy="523875"/>
          </a:xfrm>
          <a:prstGeom prst="rect">
            <a:avLst/>
          </a:prstGeom>
        </p:spPr>
        <p:txBody>
          <a:bodyPr lIns="0" tIns="0" rIns="0" bIns="0" rtlCol="0" anchor="t">
            <a:spAutoFit/>
          </a:bodyPr>
          <a:lstStyle/>
          <a:p>
            <a:pPr algn="l">
              <a:lnSpc>
                <a:spcPts val="4200"/>
              </a:lnSpc>
            </a:pPr>
            <a:r>
              <a:rPr lang="en-US" sz="3000" spc="-75">
                <a:solidFill>
                  <a:srgbClr val="007D00"/>
                </a:solidFill>
                <a:latin typeface="Poppins Bold"/>
                <a:ea typeface="Poppins Bold"/>
                <a:cs typeface="Poppins Bold"/>
                <a:sym typeface="Poppins Bold"/>
              </a:rPr>
              <a:t>INTERACTING </a:t>
            </a:r>
          </a:p>
        </p:txBody>
      </p:sp>
      <p:sp>
        <p:nvSpPr>
          <p:cNvPr id="12" name="TextBox 12"/>
          <p:cNvSpPr txBox="1"/>
          <p:nvPr/>
        </p:nvSpPr>
        <p:spPr>
          <a:xfrm>
            <a:off x="923656" y="6409647"/>
            <a:ext cx="4383691" cy="523875"/>
          </a:xfrm>
          <a:prstGeom prst="rect">
            <a:avLst/>
          </a:prstGeom>
        </p:spPr>
        <p:txBody>
          <a:bodyPr lIns="0" tIns="0" rIns="0" bIns="0" rtlCol="0" anchor="t">
            <a:spAutoFit/>
          </a:bodyPr>
          <a:lstStyle/>
          <a:p>
            <a:pPr algn="l">
              <a:lnSpc>
                <a:spcPts val="4200"/>
              </a:lnSpc>
            </a:pPr>
            <a:r>
              <a:rPr lang="en-US" sz="3000" spc="-75">
                <a:solidFill>
                  <a:srgbClr val="007D00"/>
                </a:solidFill>
                <a:latin typeface="Poppins Bold"/>
                <a:ea typeface="Poppins Bold"/>
                <a:cs typeface="Poppins Bold"/>
                <a:sym typeface="Poppins Bold"/>
              </a:rPr>
              <a:t>LISTENING</a:t>
            </a:r>
          </a:p>
        </p:txBody>
      </p:sp>
      <p:sp>
        <p:nvSpPr>
          <p:cNvPr id="13" name="TextBox 13"/>
          <p:cNvSpPr txBox="1"/>
          <p:nvPr/>
        </p:nvSpPr>
        <p:spPr>
          <a:xfrm>
            <a:off x="12241243" y="6409647"/>
            <a:ext cx="4383691" cy="523875"/>
          </a:xfrm>
          <a:prstGeom prst="rect">
            <a:avLst/>
          </a:prstGeom>
        </p:spPr>
        <p:txBody>
          <a:bodyPr lIns="0" tIns="0" rIns="0" bIns="0" rtlCol="0" anchor="t">
            <a:spAutoFit/>
          </a:bodyPr>
          <a:lstStyle/>
          <a:p>
            <a:pPr algn="l">
              <a:lnSpc>
                <a:spcPts val="4200"/>
              </a:lnSpc>
            </a:pPr>
            <a:r>
              <a:rPr lang="en-US" sz="3000" spc="-75">
                <a:solidFill>
                  <a:srgbClr val="007D00"/>
                </a:solidFill>
                <a:latin typeface="Poppins Bold"/>
                <a:ea typeface="Poppins Bold"/>
                <a:cs typeface="Poppins Bold"/>
                <a:sym typeface="Poppins Bold"/>
              </a:rPr>
              <a:t>THINKING</a:t>
            </a:r>
          </a:p>
        </p:txBody>
      </p:sp>
      <p:sp>
        <p:nvSpPr>
          <p:cNvPr id="14" name="TextBox 14"/>
          <p:cNvSpPr txBox="1"/>
          <p:nvPr/>
        </p:nvSpPr>
        <p:spPr>
          <a:xfrm>
            <a:off x="923656" y="3532896"/>
            <a:ext cx="5281766" cy="1727200"/>
          </a:xfrm>
          <a:prstGeom prst="rect">
            <a:avLst/>
          </a:prstGeom>
        </p:spPr>
        <p:txBody>
          <a:bodyPr lIns="0" tIns="0" rIns="0" bIns="0" rtlCol="0" anchor="t">
            <a:spAutoFit/>
          </a:bodyPr>
          <a:lstStyle/>
          <a:p>
            <a:pPr algn="l">
              <a:lnSpc>
                <a:spcPts val="3499"/>
              </a:lnSpc>
            </a:pPr>
            <a:r>
              <a:rPr lang="en-US" sz="2499" spc="62">
                <a:solidFill>
                  <a:srgbClr val="020202"/>
                </a:solidFill>
                <a:latin typeface="Poppins Light"/>
                <a:ea typeface="Poppins Light"/>
                <a:cs typeface="Poppins Light"/>
                <a:sym typeface="Poppins Light"/>
              </a:rPr>
              <a:t>The ability to articulate thoughts clearly and coherently, adjusting language and tone for different audiences and contexts.</a:t>
            </a:r>
          </a:p>
        </p:txBody>
      </p:sp>
      <p:sp>
        <p:nvSpPr>
          <p:cNvPr id="15" name="TextBox 15"/>
          <p:cNvSpPr txBox="1"/>
          <p:nvPr/>
        </p:nvSpPr>
        <p:spPr>
          <a:xfrm>
            <a:off x="12241243" y="3532896"/>
            <a:ext cx="5281766" cy="2165350"/>
          </a:xfrm>
          <a:prstGeom prst="rect">
            <a:avLst/>
          </a:prstGeom>
        </p:spPr>
        <p:txBody>
          <a:bodyPr lIns="0" tIns="0" rIns="0" bIns="0" rtlCol="0" anchor="t">
            <a:spAutoFit/>
          </a:bodyPr>
          <a:lstStyle/>
          <a:p>
            <a:pPr algn="l">
              <a:lnSpc>
                <a:spcPts val="3499"/>
              </a:lnSpc>
            </a:pPr>
            <a:r>
              <a:rPr lang="en-US" sz="2499" spc="62">
                <a:solidFill>
                  <a:srgbClr val="020202"/>
                </a:solidFill>
                <a:latin typeface="Poppins Light"/>
                <a:ea typeface="Poppins Light"/>
                <a:cs typeface="Poppins Light"/>
                <a:sym typeface="Poppins Light"/>
              </a:rPr>
              <a:t> Engaging in meaningful conversations, asking questions, contributing ideas, and building on others' input in collaborative settings.</a:t>
            </a:r>
          </a:p>
        </p:txBody>
      </p:sp>
      <p:sp>
        <p:nvSpPr>
          <p:cNvPr id="16" name="TextBox 16"/>
          <p:cNvSpPr txBox="1"/>
          <p:nvPr/>
        </p:nvSpPr>
        <p:spPr>
          <a:xfrm>
            <a:off x="923656" y="6990672"/>
            <a:ext cx="5281766" cy="2165350"/>
          </a:xfrm>
          <a:prstGeom prst="rect">
            <a:avLst/>
          </a:prstGeom>
        </p:spPr>
        <p:txBody>
          <a:bodyPr lIns="0" tIns="0" rIns="0" bIns="0" rtlCol="0" anchor="t">
            <a:spAutoFit/>
          </a:bodyPr>
          <a:lstStyle/>
          <a:p>
            <a:pPr algn="l">
              <a:lnSpc>
                <a:spcPts val="3499"/>
              </a:lnSpc>
            </a:pPr>
            <a:r>
              <a:rPr lang="en-US" sz="2499" spc="62">
                <a:solidFill>
                  <a:srgbClr val="020202"/>
                </a:solidFill>
                <a:latin typeface="Poppins Light"/>
                <a:ea typeface="Poppins Light"/>
                <a:cs typeface="Poppins Light"/>
                <a:sym typeface="Poppins Light"/>
              </a:rPr>
              <a:t>Actively receiving and understanding spoken messages, with the skill to process, reflect, and respond appropriately.</a:t>
            </a:r>
          </a:p>
        </p:txBody>
      </p:sp>
      <p:sp>
        <p:nvSpPr>
          <p:cNvPr id="17" name="TextBox 17"/>
          <p:cNvSpPr txBox="1"/>
          <p:nvPr/>
        </p:nvSpPr>
        <p:spPr>
          <a:xfrm>
            <a:off x="12241243" y="6990672"/>
            <a:ext cx="5281766" cy="2165350"/>
          </a:xfrm>
          <a:prstGeom prst="rect">
            <a:avLst/>
          </a:prstGeom>
        </p:spPr>
        <p:txBody>
          <a:bodyPr lIns="0" tIns="0" rIns="0" bIns="0" rtlCol="0" anchor="t">
            <a:spAutoFit/>
          </a:bodyPr>
          <a:lstStyle/>
          <a:p>
            <a:pPr algn="l">
              <a:lnSpc>
                <a:spcPts val="3499"/>
              </a:lnSpc>
            </a:pPr>
            <a:r>
              <a:rPr lang="en-US" sz="2499" spc="62">
                <a:solidFill>
                  <a:srgbClr val="020202"/>
                </a:solidFill>
                <a:latin typeface="Poppins Light"/>
                <a:ea typeface="Poppins Light"/>
                <a:cs typeface="Poppins Light"/>
                <a:sym typeface="Poppins Light"/>
              </a:rPr>
              <a:t>Using spoken language to reason, problem-solve, and reflect critically, supporting deeper learning and understanding.</a:t>
            </a:r>
          </a:p>
        </p:txBody>
      </p:sp>
      <p:sp>
        <p:nvSpPr>
          <p:cNvPr id="18" name="TextBox 18"/>
          <p:cNvSpPr txBox="1"/>
          <p:nvPr/>
        </p:nvSpPr>
        <p:spPr>
          <a:xfrm>
            <a:off x="4489873" y="990600"/>
            <a:ext cx="10392253" cy="850900"/>
          </a:xfrm>
          <a:prstGeom prst="rect">
            <a:avLst/>
          </a:prstGeom>
        </p:spPr>
        <p:txBody>
          <a:bodyPr lIns="0" tIns="0" rIns="0" bIns="0" rtlCol="0" anchor="t">
            <a:spAutoFit/>
          </a:bodyPr>
          <a:lstStyle/>
          <a:p>
            <a:pPr algn="ctr">
              <a:lnSpc>
                <a:spcPts val="3499"/>
              </a:lnSpc>
            </a:pPr>
            <a:r>
              <a:rPr lang="en-US" sz="2499" spc="62">
                <a:solidFill>
                  <a:srgbClr val="020202"/>
                </a:solidFill>
                <a:latin typeface="Poppins Light"/>
                <a:ea typeface="Poppins Light"/>
                <a:cs typeface="Poppins Light"/>
                <a:sym typeface="Poppins Light"/>
              </a:rPr>
              <a:t>Oracy refers to the ability to  express oneself </a:t>
            </a:r>
            <a:r>
              <a:rPr lang="en-US" sz="2499" spc="62">
                <a:solidFill>
                  <a:srgbClr val="020202"/>
                </a:solidFill>
                <a:latin typeface="Poppins Light Bold"/>
                <a:ea typeface="Poppins Light Bold"/>
                <a:cs typeface="Poppins Light Bold"/>
                <a:sym typeface="Poppins Light Bold"/>
              </a:rPr>
              <a:t>fluently</a:t>
            </a:r>
            <a:r>
              <a:rPr lang="en-US" sz="2499" spc="62">
                <a:solidFill>
                  <a:srgbClr val="020202"/>
                </a:solidFill>
                <a:latin typeface="Poppins Light"/>
                <a:ea typeface="Poppins Light"/>
                <a:cs typeface="Poppins Light"/>
                <a:sym typeface="Poppins Light"/>
              </a:rPr>
              <a:t> and </a:t>
            </a:r>
            <a:r>
              <a:rPr lang="en-US" sz="2499" spc="62">
                <a:solidFill>
                  <a:srgbClr val="020202"/>
                </a:solidFill>
                <a:latin typeface="Poppins Light Bold"/>
                <a:ea typeface="Poppins Light Bold"/>
                <a:cs typeface="Poppins Light Bold"/>
                <a:sym typeface="Poppins Light Bold"/>
              </a:rPr>
              <a:t>effectively</a:t>
            </a:r>
            <a:r>
              <a:rPr lang="en-US" sz="2499" spc="62">
                <a:solidFill>
                  <a:srgbClr val="020202"/>
                </a:solidFill>
                <a:latin typeface="Poppins Light"/>
                <a:ea typeface="Poppins Light"/>
                <a:cs typeface="Poppins Light"/>
                <a:sym typeface="Poppins Light"/>
              </a:rPr>
              <a:t> through spoken language.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3FAF3"/>
        </a:solidFill>
        <a:effectLst/>
      </p:bgPr>
    </p:bg>
    <p:spTree>
      <p:nvGrpSpPr>
        <p:cNvPr id="1" name=""/>
        <p:cNvGrpSpPr/>
        <p:nvPr/>
      </p:nvGrpSpPr>
      <p:grpSpPr>
        <a:xfrm>
          <a:off x="0" y="0"/>
          <a:ext cx="0" cy="0"/>
          <a:chOff x="0" y="0"/>
          <a:chExt cx="0" cy="0"/>
        </a:xfrm>
      </p:grpSpPr>
      <p:sp>
        <p:nvSpPr>
          <p:cNvPr id="2" name="Freeform 2"/>
          <p:cNvSpPr/>
          <p:nvPr/>
        </p:nvSpPr>
        <p:spPr>
          <a:xfrm>
            <a:off x="5922793" y="3018546"/>
            <a:ext cx="5699325" cy="5699325"/>
          </a:xfrm>
          <a:custGeom>
            <a:avLst/>
            <a:gdLst/>
            <a:ahLst/>
            <a:cxnLst/>
            <a:rect l="l" t="t" r="r" b="b"/>
            <a:pathLst>
              <a:path w="5699325" h="5699325">
                <a:moveTo>
                  <a:pt x="0" y="0"/>
                </a:moveTo>
                <a:lnTo>
                  <a:pt x="5699325" y="0"/>
                </a:lnTo>
                <a:lnTo>
                  <a:pt x="5699325" y="5699326"/>
                </a:lnTo>
                <a:lnTo>
                  <a:pt x="0" y="569932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TextBox 3"/>
          <p:cNvSpPr txBox="1"/>
          <p:nvPr/>
        </p:nvSpPr>
        <p:spPr>
          <a:xfrm>
            <a:off x="3564539" y="-66040"/>
            <a:ext cx="12048588" cy="1094740"/>
          </a:xfrm>
          <a:prstGeom prst="rect">
            <a:avLst/>
          </a:prstGeom>
        </p:spPr>
        <p:txBody>
          <a:bodyPr lIns="0" tIns="0" rIns="0" bIns="0" rtlCol="0" anchor="t">
            <a:spAutoFit/>
          </a:bodyPr>
          <a:lstStyle/>
          <a:p>
            <a:pPr algn="ctr">
              <a:lnSpc>
                <a:spcPts val="8959"/>
              </a:lnSpc>
            </a:pPr>
            <a:r>
              <a:rPr lang="en-US" sz="6399" spc="-159">
                <a:solidFill>
                  <a:srgbClr val="007D00"/>
                </a:solidFill>
                <a:latin typeface="Poppins Bold"/>
                <a:ea typeface="Poppins Bold"/>
                <a:cs typeface="Poppins Bold"/>
                <a:sym typeface="Poppins Bold"/>
              </a:rPr>
              <a:t>THE BENEFITS OF ORACY</a:t>
            </a:r>
          </a:p>
        </p:txBody>
      </p:sp>
      <p:sp>
        <p:nvSpPr>
          <p:cNvPr id="4" name="Freeform 4"/>
          <p:cNvSpPr/>
          <p:nvPr/>
        </p:nvSpPr>
        <p:spPr>
          <a:xfrm rot="-1124766">
            <a:off x="-5651587" y="-1454351"/>
            <a:ext cx="12631674" cy="3584237"/>
          </a:xfrm>
          <a:custGeom>
            <a:avLst/>
            <a:gdLst/>
            <a:ahLst/>
            <a:cxnLst/>
            <a:rect l="l" t="t" r="r" b="b"/>
            <a:pathLst>
              <a:path w="12631674" h="3584237">
                <a:moveTo>
                  <a:pt x="0" y="0"/>
                </a:moveTo>
                <a:lnTo>
                  <a:pt x="12631674" y="0"/>
                </a:lnTo>
                <a:lnTo>
                  <a:pt x="12631674" y="3584237"/>
                </a:lnTo>
                <a:lnTo>
                  <a:pt x="0" y="3584237"/>
                </a:lnTo>
                <a:lnTo>
                  <a:pt x="0" y="0"/>
                </a:lnTo>
                <a:close/>
              </a:path>
            </a:pathLst>
          </a:custGeom>
          <a:blipFill>
            <a:blip r:embed="rId4">
              <a:alphaModFix amt="19999"/>
              <a:extLst>
                <a:ext uri="{96DAC541-7B7A-43D3-8B79-37D633B846F1}">
                  <asvg:svgBlip xmlns:asvg="http://schemas.microsoft.com/office/drawing/2016/SVG/main" xmlns="" r:embed="rId5"/>
                </a:ext>
              </a:extLst>
            </a:blip>
            <a:stretch>
              <a:fillRect/>
            </a:stretch>
          </a:blipFill>
        </p:spPr>
      </p:sp>
      <p:sp>
        <p:nvSpPr>
          <p:cNvPr id="5" name="Freeform 5"/>
          <p:cNvSpPr/>
          <p:nvPr/>
        </p:nvSpPr>
        <p:spPr>
          <a:xfrm rot="1174066">
            <a:off x="10309098" y="-1792119"/>
            <a:ext cx="12631674" cy="3584237"/>
          </a:xfrm>
          <a:custGeom>
            <a:avLst/>
            <a:gdLst/>
            <a:ahLst/>
            <a:cxnLst/>
            <a:rect l="l" t="t" r="r" b="b"/>
            <a:pathLst>
              <a:path w="12631674" h="3584237">
                <a:moveTo>
                  <a:pt x="0" y="0"/>
                </a:moveTo>
                <a:lnTo>
                  <a:pt x="12631674" y="0"/>
                </a:lnTo>
                <a:lnTo>
                  <a:pt x="12631674" y="3584238"/>
                </a:lnTo>
                <a:lnTo>
                  <a:pt x="0" y="3584238"/>
                </a:lnTo>
                <a:lnTo>
                  <a:pt x="0" y="0"/>
                </a:lnTo>
                <a:close/>
              </a:path>
            </a:pathLst>
          </a:custGeom>
          <a:blipFill>
            <a:blip r:embed="rId4">
              <a:alphaModFix amt="19999"/>
              <a:extLst>
                <a:ext uri="{96DAC541-7B7A-43D3-8B79-37D633B846F1}">
                  <asvg:svgBlip xmlns:asvg="http://schemas.microsoft.com/office/drawing/2016/SVG/main" xmlns="" r:embed="rId5"/>
                </a:ext>
              </a:extLst>
            </a:blip>
            <a:stretch>
              <a:fillRect/>
            </a:stretch>
          </a:blipFill>
        </p:spPr>
      </p:sp>
      <p:sp>
        <p:nvSpPr>
          <p:cNvPr id="6" name="Freeform 6"/>
          <p:cNvSpPr/>
          <p:nvPr/>
        </p:nvSpPr>
        <p:spPr>
          <a:xfrm>
            <a:off x="9283938" y="3803928"/>
            <a:ext cx="1579410" cy="1478723"/>
          </a:xfrm>
          <a:custGeom>
            <a:avLst/>
            <a:gdLst/>
            <a:ahLst/>
            <a:cxnLst/>
            <a:rect l="l" t="t" r="r" b="b"/>
            <a:pathLst>
              <a:path w="1579410" h="1478723">
                <a:moveTo>
                  <a:pt x="0" y="0"/>
                </a:moveTo>
                <a:lnTo>
                  <a:pt x="1579411" y="0"/>
                </a:lnTo>
                <a:lnTo>
                  <a:pt x="1579411" y="1478723"/>
                </a:lnTo>
                <a:lnTo>
                  <a:pt x="0" y="1478723"/>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sp>
      <p:sp>
        <p:nvSpPr>
          <p:cNvPr id="7" name="Freeform 7"/>
          <p:cNvSpPr/>
          <p:nvPr/>
        </p:nvSpPr>
        <p:spPr>
          <a:xfrm>
            <a:off x="9455388" y="6221026"/>
            <a:ext cx="1427157" cy="1548198"/>
          </a:xfrm>
          <a:custGeom>
            <a:avLst/>
            <a:gdLst/>
            <a:ahLst/>
            <a:cxnLst/>
            <a:rect l="l" t="t" r="r" b="b"/>
            <a:pathLst>
              <a:path w="1427157" h="1548198">
                <a:moveTo>
                  <a:pt x="0" y="0"/>
                </a:moveTo>
                <a:lnTo>
                  <a:pt x="1427157" y="0"/>
                </a:lnTo>
                <a:lnTo>
                  <a:pt x="1427157" y="1548198"/>
                </a:lnTo>
                <a:lnTo>
                  <a:pt x="0" y="1548198"/>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8" name="Freeform 8"/>
          <p:cNvSpPr/>
          <p:nvPr/>
        </p:nvSpPr>
        <p:spPr>
          <a:xfrm>
            <a:off x="6706736" y="3664220"/>
            <a:ext cx="1389954" cy="1502653"/>
          </a:xfrm>
          <a:custGeom>
            <a:avLst/>
            <a:gdLst/>
            <a:ahLst/>
            <a:cxnLst/>
            <a:rect l="l" t="t" r="r" b="b"/>
            <a:pathLst>
              <a:path w="1389954" h="1502653">
                <a:moveTo>
                  <a:pt x="0" y="0"/>
                </a:moveTo>
                <a:lnTo>
                  <a:pt x="1389954" y="0"/>
                </a:lnTo>
                <a:lnTo>
                  <a:pt x="1389954" y="1502653"/>
                </a:lnTo>
                <a:lnTo>
                  <a:pt x="0" y="1502653"/>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sp>
      <p:sp>
        <p:nvSpPr>
          <p:cNvPr id="9" name="Freeform 9"/>
          <p:cNvSpPr/>
          <p:nvPr/>
        </p:nvSpPr>
        <p:spPr>
          <a:xfrm>
            <a:off x="6710112" y="6476322"/>
            <a:ext cx="1386578" cy="1301650"/>
          </a:xfrm>
          <a:custGeom>
            <a:avLst/>
            <a:gdLst/>
            <a:ahLst/>
            <a:cxnLst/>
            <a:rect l="l" t="t" r="r" b="b"/>
            <a:pathLst>
              <a:path w="1386578" h="1301650">
                <a:moveTo>
                  <a:pt x="0" y="0"/>
                </a:moveTo>
                <a:lnTo>
                  <a:pt x="1386578" y="0"/>
                </a:lnTo>
                <a:lnTo>
                  <a:pt x="1386578" y="1301650"/>
                </a:lnTo>
                <a:lnTo>
                  <a:pt x="0" y="1301650"/>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sp>
      <p:sp>
        <p:nvSpPr>
          <p:cNvPr id="10" name="TextBox 10"/>
          <p:cNvSpPr txBox="1"/>
          <p:nvPr/>
        </p:nvSpPr>
        <p:spPr>
          <a:xfrm>
            <a:off x="923656" y="2970921"/>
            <a:ext cx="5281766" cy="405765"/>
          </a:xfrm>
          <a:prstGeom prst="rect">
            <a:avLst/>
          </a:prstGeom>
        </p:spPr>
        <p:txBody>
          <a:bodyPr lIns="0" tIns="0" rIns="0" bIns="0" rtlCol="0" anchor="t">
            <a:spAutoFit/>
          </a:bodyPr>
          <a:lstStyle/>
          <a:p>
            <a:pPr algn="l">
              <a:lnSpc>
                <a:spcPts val="3360"/>
              </a:lnSpc>
            </a:pPr>
            <a:r>
              <a:rPr lang="en-US" sz="2400" spc="-60">
                <a:solidFill>
                  <a:srgbClr val="007D00"/>
                </a:solidFill>
                <a:latin typeface="Poppins Bold"/>
                <a:ea typeface="Poppins Bold"/>
                <a:cs typeface="Poppins Bold"/>
                <a:sym typeface="Poppins Bold"/>
              </a:rPr>
              <a:t>INCREASED CONFIDENCE</a:t>
            </a:r>
          </a:p>
        </p:txBody>
      </p:sp>
      <p:sp>
        <p:nvSpPr>
          <p:cNvPr id="11" name="TextBox 11"/>
          <p:cNvSpPr txBox="1"/>
          <p:nvPr/>
        </p:nvSpPr>
        <p:spPr>
          <a:xfrm>
            <a:off x="12241243" y="2970921"/>
            <a:ext cx="5744659" cy="405765"/>
          </a:xfrm>
          <a:prstGeom prst="rect">
            <a:avLst/>
          </a:prstGeom>
        </p:spPr>
        <p:txBody>
          <a:bodyPr lIns="0" tIns="0" rIns="0" bIns="0" rtlCol="0" anchor="t">
            <a:spAutoFit/>
          </a:bodyPr>
          <a:lstStyle/>
          <a:p>
            <a:pPr algn="l">
              <a:lnSpc>
                <a:spcPts val="3360"/>
              </a:lnSpc>
            </a:pPr>
            <a:r>
              <a:rPr lang="en-US" sz="2400" spc="-60">
                <a:solidFill>
                  <a:srgbClr val="007D00"/>
                </a:solidFill>
                <a:latin typeface="Poppins Bold"/>
                <a:ea typeface="Poppins Bold"/>
                <a:cs typeface="Poppins Bold"/>
                <a:sym typeface="Poppins Bold"/>
              </a:rPr>
              <a:t>IMPROVED COMMUNICATION SKILLS:</a:t>
            </a:r>
          </a:p>
        </p:txBody>
      </p:sp>
      <p:sp>
        <p:nvSpPr>
          <p:cNvPr id="12" name="TextBox 12"/>
          <p:cNvSpPr txBox="1"/>
          <p:nvPr/>
        </p:nvSpPr>
        <p:spPr>
          <a:xfrm>
            <a:off x="923656" y="6428697"/>
            <a:ext cx="4383691" cy="405765"/>
          </a:xfrm>
          <a:prstGeom prst="rect">
            <a:avLst/>
          </a:prstGeom>
        </p:spPr>
        <p:txBody>
          <a:bodyPr lIns="0" tIns="0" rIns="0" bIns="0" rtlCol="0" anchor="t">
            <a:spAutoFit/>
          </a:bodyPr>
          <a:lstStyle/>
          <a:p>
            <a:pPr algn="l">
              <a:lnSpc>
                <a:spcPts val="3360"/>
              </a:lnSpc>
            </a:pPr>
            <a:r>
              <a:rPr lang="en-US" sz="2400" spc="-60">
                <a:solidFill>
                  <a:srgbClr val="007D00"/>
                </a:solidFill>
                <a:latin typeface="Poppins Bold"/>
                <a:ea typeface="Poppins Bold"/>
                <a:cs typeface="Poppins Bold"/>
                <a:sym typeface="Poppins Bold"/>
              </a:rPr>
              <a:t>ENHANCED SOCIAL SKILLS</a:t>
            </a:r>
          </a:p>
        </p:txBody>
      </p:sp>
      <p:sp>
        <p:nvSpPr>
          <p:cNvPr id="13" name="TextBox 13"/>
          <p:cNvSpPr txBox="1"/>
          <p:nvPr/>
        </p:nvSpPr>
        <p:spPr>
          <a:xfrm>
            <a:off x="12241243" y="6419172"/>
            <a:ext cx="4383691" cy="431800"/>
          </a:xfrm>
          <a:prstGeom prst="rect">
            <a:avLst/>
          </a:prstGeom>
        </p:spPr>
        <p:txBody>
          <a:bodyPr lIns="0" tIns="0" rIns="0" bIns="0" rtlCol="0" anchor="t">
            <a:spAutoFit/>
          </a:bodyPr>
          <a:lstStyle/>
          <a:p>
            <a:pPr algn="l">
              <a:lnSpc>
                <a:spcPts val="3500"/>
              </a:lnSpc>
            </a:pPr>
            <a:r>
              <a:rPr lang="en-US" sz="2500" spc="-62">
                <a:solidFill>
                  <a:srgbClr val="007D00"/>
                </a:solidFill>
                <a:latin typeface="Poppins Bold"/>
                <a:ea typeface="Poppins Bold"/>
                <a:cs typeface="Poppins Bold"/>
                <a:sym typeface="Poppins Bold"/>
              </a:rPr>
              <a:t>BETTER CRITICAL THINKING</a:t>
            </a:r>
          </a:p>
        </p:txBody>
      </p:sp>
      <p:sp>
        <p:nvSpPr>
          <p:cNvPr id="14" name="TextBox 14"/>
          <p:cNvSpPr txBox="1"/>
          <p:nvPr/>
        </p:nvSpPr>
        <p:spPr>
          <a:xfrm>
            <a:off x="923656" y="3532896"/>
            <a:ext cx="5281766" cy="2165350"/>
          </a:xfrm>
          <a:prstGeom prst="rect">
            <a:avLst/>
          </a:prstGeom>
        </p:spPr>
        <p:txBody>
          <a:bodyPr lIns="0" tIns="0" rIns="0" bIns="0" rtlCol="0" anchor="t">
            <a:spAutoFit/>
          </a:bodyPr>
          <a:lstStyle/>
          <a:p>
            <a:pPr algn="l">
              <a:lnSpc>
                <a:spcPts val="3499"/>
              </a:lnSpc>
            </a:pPr>
            <a:r>
              <a:rPr lang="en-US" sz="2499" spc="62">
                <a:solidFill>
                  <a:srgbClr val="020202"/>
                </a:solidFill>
                <a:latin typeface="Poppins Light"/>
                <a:ea typeface="Poppins Light"/>
                <a:cs typeface="Poppins Light"/>
                <a:sym typeface="Poppins Light"/>
              </a:rPr>
              <a:t>Regular practice of speaking and listening builds pupils' self-esteem and comfort in sharing ideas, boosting their classroom participation.</a:t>
            </a:r>
          </a:p>
        </p:txBody>
      </p:sp>
      <p:sp>
        <p:nvSpPr>
          <p:cNvPr id="15" name="TextBox 15"/>
          <p:cNvSpPr txBox="1"/>
          <p:nvPr/>
        </p:nvSpPr>
        <p:spPr>
          <a:xfrm>
            <a:off x="12241243" y="3532896"/>
            <a:ext cx="5281766" cy="1727200"/>
          </a:xfrm>
          <a:prstGeom prst="rect">
            <a:avLst/>
          </a:prstGeom>
        </p:spPr>
        <p:txBody>
          <a:bodyPr lIns="0" tIns="0" rIns="0" bIns="0" rtlCol="0" anchor="t">
            <a:spAutoFit/>
          </a:bodyPr>
          <a:lstStyle/>
          <a:p>
            <a:pPr algn="l">
              <a:lnSpc>
                <a:spcPts val="3499"/>
              </a:lnSpc>
            </a:pPr>
            <a:r>
              <a:rPr lang="en-US" sz="2499" spc="62">
                <a:solidFill>
                  <a:srgbClr val="020202"/>
                </a:solidFill>
                <a:latin typeface="Poppins Light"/>
                <a:ea typeface="Poppins Light"/>
                <a:cs typeface="Poppins Light"/>
                <a:sym typeface="Poppins Light"/>
              </a:rPr>
              <a:t>Oracy helps pupils express their ideas clearly, enhancing their ability to communicate in both academic and social settings.</a:t>
            </a:r>
          </a:p>
        </p:txBody>
      </p:sp>
      <p:sp>
        <p:nvSpPr>
          <p:cNvPr id="16" name="TextBox 16"/>
          <p:cNvSpPr txBox="1"/>
          <p:nvPr/>
        </p:nvSpPr>
        <p:spPr>
          <a:xfrm>
            <a:off x="923656" y="6990672"/>
            <a:ext cx="5281766" cy="1727200"/>
          </a:xfrm>
          <a:prstGeom prst="rect">
            <a:avLst/>
          </a:prstGeom>
        </p:spPr>
        <p:txBody>
          <a:bodyPr lIns="0" tIns="0" rIns="0" bIns="0" rtlCol="0" anchor="t">
            <a:spAutoFit/>
          </a:bodyPr>
          <a:lstStyle/>
          <a:p>
            <a:pPr algn="l">
              <a:lnSpc>
                <a:spcPts val="3499"/>
              </a:lnSpc>
            </a:pPr>
            <a:r>
              <a:rPr lang="en-US" sz="2499" spc="62">
                <a:solidFill>
                  <a:srgbClr val="020202"/>
                </a:solidFill>
                <a:latin typeface="Poppins Light"/>
                <a:ea typeface="Poppins Light"/>
                <a:cs typeface="Poppins Light"/>
                <a:sym typeface="Poppins Light"/>
              </a:rPr>
              <a:t>Oracy encourages collaborative learning, fostering empathy, active listening, and respect for diverse perspectives.</a:t>
            </a:r>
          </a:p>
        </p:txBody>
      </p:sp>
      <p:sp>
        <p:nvSpPr>
          <p:cNvPr id="17" name="TextBox 17"/>
          <p:cNvSpPr txBox="1"/>
          <p:nvPr/>
        </p:nvSpPr>
        <p:spPr>
          <a:xfrm>
            <a:off x="12241243" y="6990672"/>
            <a:ext cx="5281766" cy="2165350"/>
          </a:xfrm>
          <a:prstGeom prst="rect">
            <a:avLst/>
          </a:prstGeom>
        </p:spPr>
        <p:txBody>
          <a:bodyPr lIns="0" tIns="0" rIns="0" bIns="0" rtlCol="0" anchor="t">
            <a:spAutoFit/>
          </a:bodyPr>
          <a:lstStyle/>
          <a:p>
            <a:pPr algn="l">
              <a:lnSpc>
                <a:spcPts val="3499"/>
              </a:lnSpc>
            </a:pPr>
            <a:r>
              <a:rPr lang="en-US" sz="2499" spc="62">
                <a:solidFill>
                  <a:srgbClr val="020202"/>
                </a:solidFill>
                <a:latin typeface="Poppins Light"/>
                <a:ea typeface="Poppins Light"/>
                <a:cs typeface="Poppins Light"/>
                <a:sym typeface="Poppins Light"/>
              </a:rPr>
              <a:t>Through discussions and reasoning, pupils develop the ability to think critically and make informed decisions.</a:t>
            </a:r>
          </a:p>
          <a:p>
            <a:pPr algn="l">
              <a:lnSpc>
                <a:spcPts val="3499"/>
              </a:lnSpc>
            </a:pPr>
            <a:endParaRPr lang="en-US" sz="2499" spc="62">
              <a:solidFill>
                <a:srgbClr val="020202"/>
              </a:solidFill>
              <a:latin typeface="Poppins Light"/>
              <a:ea typeface="Poppins Light"/>
              <a:cs typeface="Poppins Light"/>
              <a:sym typeface="Poppins Light"/>
            </a:endParaRPr>
          </a:p>
        </p:txBody>
      </p:sp>
      <p:sp>
        <p:nvSpPr>
          <p:cNvPr id="18" name="TextBox 18"/>
          <p:cNvSpPr txBox="1"/>
          <p:nvPr/>
        </p:nvSpPr>
        <p:spPr>
          <a:xfrm>
            <a:off x="4489873" y="990600"/>
            <a:ext cx="10392253" cy="850900"/>
          </a:xfrm>
          <a:prstGeom prst="rect">
            <a:avLst/>
          </a:prstGeom>
        </p:spPr>
        <p:txBody>
          <a:bodyPr lIns="0" tIns="0" rIns="0" bIns="0" rtlCol="0" anchor="t">
            <a:spAutoFit/>
          </a:bodyPr>
          <a:lstStyle/>
          <a:p>
            <a:pPr algn="ctr">
              <a:lnSpc>
                <a:spcPts val="3499"/>
              </a:lnSpc>
            </a:pPr>
            <a:r>
              <a:rPr lang="en-US" sz="2499" spc="62">
                <a:solidFill>
                  <a:srgbClr val="020202"/>
                </a:solidFill>
                <a:latin typeface="Poppins Light"/>
                <a:ea typeface="Poppins Light"/>
                <a:cs typeface="Poppins Light"/>
                <a:sym typeface="Poppins Light"/>
              </a:rPr>
              <a:t>Oracy is the ability to speak and listen </a:t>
            </a:r>
            <a:r>
              <a:rPr lang="en-US" sz="2499" spc="62">
                <a:solidFill>
                  <a:srgbClr val="020202"/>
                </a:solidFill>
                <a:latin typeface="Poppins Light Bold"/>
                <a:ea typeface="Poppins Light Bold"/>
                <a:cs typeface="Poppins Light Bold"/>
                <a:sym typeface="Poppins Light Bold"/>
              </a:rPr>
              <a:t>effectively</a:t>
            </a:r>
            <a:r>
              <a:rPr lang="en-US" sz="2499" spc="62">
                <a:solidFill>
                  <a:srgbClr val="020202"/>
                </a:solidFill>
                <a:latin typeface="Poppins Light"/>
                <a:ea typeface="Poppins Light"/>
                <a:cs typeface="Poppins Light"/>
                <a:sym typeface="Poppins Light"/>
              </a:rPr>
              <a:t>, which is essential for pupils' development in various aspects of learning.</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3FAF3"/>
        </a:solidFill>
        <a:effectLst/>
      </p:bgPr>
    </p:bg>
    <p:spTree>
      <p:nvGrpSpPr>
        <p:cNvPr id="1" name=""/>
        <p:cNvGrpSpPr/>
        <p:nvPr/>
      </p:nvGrpSpPr>
      <p:grpSpPr>
        <a:xfrm>
          <a:off x="0" y="0"/>
          <a:ext cx="0" cy="0"/>
          <a:chOff x="0" y="0"/>
          <a:chExt cx="0" cy="0"/>
        </a:xfrm>
      </p:grpSpPr>
      <p:sp>
        <p:nvSpPr>
          <p:cNvPr id="2" name="Freeform 2"/>
          <p:cNvSpPr/>
          <p:nvPr/>
        </p:nvSpPr>
        <p:spPr>
          <a:xfrm>
            <a:off x="-1395716" y="-1498051"/>
            <a:ext cx="12631674" cy="3584237"/>
          </a:xfrm>
          <a:custGeom>
            <a:avLst/>
            <a:gdLst/>
            <a:ahLst/>
            <a:cxnLst/>
            <a:rect l="l" t="t" r="r" b="b"/>
            <a:pathLst>
              <a:path w="12631674" h="3584237">
                <a:moveTo>
                  <a:pt x="0" y="0"/>
                </a:moveTo>
                <a:lnTo>
                  <a:pt x="12631674" y="0"/>
                </a:lnTo>
                <a:lnTo>
                  <a:pt x="12631674" y="3584237"/>
                </a:lnTo>
                <a:lnTo>
                  <a:pt x="0" y="3584237"/>
                </a:lnTo>
                <a:lnTo>
                  <a:pt x="0" y="0"/>
                </a:lnTo>
                <a:close/>
              </a:path>
            </a:pathLst>
          </a:custGeom>
          <a:blipFill>
            <a:blip r:embed="rId2">
              <a:alphaModFix amt="19999"/>
              <a:extLst>
                <a:ext uri="{96DAC541-7B7A-43D3-8B79-37D633B846F1}">
                  <asvg:svgBlip xmlns:asvg="http://schemas.microsoft.com/office/drawing/2016/SVG/main" xmlns="" r:embed="rId3"/>
                </a:ext>
              </a:extLst>
            </a:blip>
            <a:stretch>
              <a:fillRect/>
            </a:stretch>
          </a:blipFill>
        </p:spPr>
      </p:sp>
      <p:sp>
        <p:nvSpPr>
          <p:cNvPr id="3" name="Freeform 3"/>
          <p:cNvSpPr/>
          <p:nvPr/>
        </p:nvSpPr>
        <p:spPr>
          <a:xfrm rot="834841" flipH="1">
            <a:off x="-3216746" y="7947730"/>
            <a:ext cx="11991727" cy="3597518"/>
          </a:xfrm>
          <a:custGeom>
            <a:avLst/>
            <a:gdLst/>
            <a:ahLst/>
            <a:cxnLst/>
            <a:rect l="l" t="t" r="r" b="b"/>
            <a:pathLst>
              <a:path w="11991727" h="3597518">
                <a:moveTo>
                  <a:pt x="11991727" y="0"/>
                </a:moveTo>
                <a:lnTo>
                  <a:pt x="0" y="0"/>
                </a:lnTo>
                <a:lnTo>
                  <a:pt x="0" y="3597518"/>
                </a:lnTo>
                <a:lnTo>
                  <a:pt x="11991727" y="3597518"/>
                </a:lnTo>
                <a:lnTo>
                  <a:pt x="11991727"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4" name="Freeform 4"/>
          <p:cNvSpPr/>
          <p:nvPr/>
        </p:nvSpPr>
        <p:spPr>
          <a:xfrm rot="-9520183">
            <a:off x="8446599" y="-2402325"/>
            <a:ext cx="11991727" cy="3597518"/>
          </a:xfrm>
          <a:custGeom>
            <a:avLst/>
            <a:gdLst/>
            <a:ahLst/>
            <a:cxnLst/>
            <a:rect l="l" t="t" r="r" b="b"/>
            <a:pathLst>
              <a:path w="11991727" h="3597518">
                <a:moveTo>
                  <a:pt x="0" y="0"/>
                </a:moveTo>
                <a:lnTo>
                  <a:pt x="11991727" y="0"/>
                </a:lnTo>
                <a:lnTo>
                  <a:pt x="11991727" y="3597518"/>
                </a:lnTo>
                <a:lnTo>
                  <a:pt x="0" y="3597518"/>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grpSp>
        <p:nvGrpSpPr>
          <p:cNvPr id="5" name="Group 5"/>
          <p:cNvGrpSpPr/>
          <p:nvPr/>
        </p:nvGrpSpPr>
        <p:grpSpPr>
          <a:xfrm>
            <a:off x="4994860" y="3065567"/>
            <a:ext cx="1006055" cy="1182471"/>
            <a:chOff x="0" y="0"/>
            <a:chExt cx="691536" cy="812800"/>
          </a:xfrm>
        </p:grpSpPr>
        <p:sp>
          <p:nvSpPr>
            <p:cNvPr id="6" name="Freeform 6"/>
            <p:cNvSpPr/>
            <p:nvPr/>
          </p:nvSpPr>
          <p:spPr>
            <a:xfrm>
              <a:off x="0" y="0"/>
              <a:ext cx="691536" cy="812800"/>
            </a:xfrm>
            <a:custGeom>
              <a:avLst/>
              <a:gdLst/>
              <a:ahLst/>
              <a:cxnLst/>
              <a:rect l="l" t="t" r="r" b="b"/>
              <a:pathLst>
                <a:path w="691536" h="812800">
                  <a:moveTo>
                    <a:pt x="345768" y="0"/>
                  </a:moveTo>
                  <a:cubicBezTo>
                    <a:pt x="154806" y="0"/>
                    <a:pt x="0" y="181951"/>
                    <a:pt x="0" y="406400"/>
                  </a:cubicBezTo>
                  <a:cubicBezTo>
                    <a:pt x="0" y="630849"/>
                    <a:pt x="154806" y="812800"/>
                    <a:pt x="345768" y="812800"/>
                  </a:cubicBezTo>
                  <a:cubicBezTo>
                    <a:pt x="536731" y="812800"/>
                    <a:pt x="691536" y="630849"/>
                    <a:pt x="691536" y="406400"/>
                  </a:cubicBezTo>
                  <a:cubicBezTo>
                    <a:pt x="691536" y="181951"/>
                    <a:pt x="536731" y="0"/>
                    <a:pt x="345768" y="0"/>
                  </a:cubicBezTo>
                  <a:close/>
                </a:path>
              </a:pathLst>
            </a:custGeom>
            <a:solidFill>
              <a:srgbClr val="74C200"/>
            </a:solidFill>
          </p:spPr>
        </p:sp>
        <p:sp>
          <p:nvSpPr>
            <p:cNvPr id="7" name="TextBox 7"/>
            <p:cNvSpPr txBox="1"/>
            <p:nvPr/>
          </p:nvSpPr>
          <p:spPr>
            <a:xfrm>
              <a:off x="64832" y="19050"/>
              <a:ext cx="561873" cy="717550"/>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8"/>
          <p:cNvGrpSpPr/>
          <p:nvPr/>
        </p:nvGrpSpPr>
        <p:grpSpPr>
          <a:xfrm>
            <a:off x="11550283" y="3065567"/>
            <a:ext cx="1025738" cy="1025738"/>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C200"/>
            </a:solidFill>
          </p:spPr>
        </p:sp>
        <p:sp>
          <p:nvSpPr>
            <p:cNvPr id="10" name="TextBox 10"/>
            <p:cNvSpPr txBox="1"/>
            <p:nvPr/>
          </p:nvSpPr>
          <p:spPr>
            <a:xfrm>
              <a:off x="76200" y="19050"/>
              <a:ext cx="660400" cy="717550"/>
            </a:xfrm>
            <a:prstGeom prst="rect">
              <a:avLst/>
            </a:prstGeom>
          </p:spPr>
          <p:txBody>
            <a:bodyPr lIns="50800" tIns="50800" rIns="50800" bIns="50800" rtlCol="0" anchor="ctr"/>
            <a:lstStyle/>
            <a:p>
              <a:pPr algn="ctr">
                <a:lnSpc>
                  <a:spcPts val="2659"/>
                </a:lnSpc>
                <a:spcBef>
                  <a:spcPct val="0"/>
                </a:spcBef>
              </a:pPr>
              <a:endParaRPr/>
            </a:p>
          </p:txBody>
        </p:sp>
      </p:grpSp>
      <p:grpSp>
        <p:nvGrpSpPr>
          <p:cNvPr id="11" name="Group 11"/>
          <p:cNvGrpSpPr/>
          <p:nvPr/>
        </p:nvGrpSpPr>
        <p:grpSpPr>
          <a:xfrm>
            <a:off x="5105544" y="5034280"/>
            <a:ext cx="1025738" cy="1025738"/>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C200"/>
            </a:solidFill>
          </p:spPr>
        </p:sp>
        <p:sp>
          <p:nvSpPr>
            <p:cNvPr id="13" name="TextBox 13"/>
            <p:cNvSpPr txBox="1"/>
            <p:nvPr/>
          </p:nvSpPr>
          <p:spPr>
            <a:xfrm>
              <a:off x="76200" y="19050"/>
              <a:ext cx="660400" cy="717550"/>
            </a:xfrm>
            <a:prstGeom prst="rect">
              <a:avLst/>
            </a:prstGeom>
          </p:spPr>
          <p:txBody>
            <a:bodyPr lIns="50800" tIns="50800" rIns="50800" bIns="50800" rtlCol="0" anchor="ctr"/>
            <a:lstStyle/>
            <a:p>
              <a:pPr algn="ctr">
                <a:lnSpc>
                  <a:spcPts val="2659"/>
                </a:lnSpc>
                <a:spcBef>
                  <a:spcPct val="0"/>
                </a:spcBef>
              </a:pPr>
              <a:endParaRPr/>
            </a:p>
          </p:txBody>
        </p:sp>
      </p:grpSp>
      <p:grpSp>
        <p:nvGrpSpPr>
          <p:cNvPr id="14" name="Group 14"/>
          <p:cNvGrpSpPr/>
          <p:nvPr/>
        </p:nvGrpSpPr>
        <p:grpSpPr>
          <a:xfrm>
            <a:off x="11550283" y="5034280"/>
            <a:ext cx="1025738" cy="1025738"/>
            <a:chOff x="0" y="0"/>
            <a:chExt cx="812800" cy="812800"/>
          </a:xfrm>
        </p:grpSpPr>
        <p:sp>
          <p:nvSpPr>
            <p:cNvPr id="15" name="Freeform 1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C200"/>
            </a:solidFill>
          </p:spPr>
        </p:sp>
        <p:sp>
          <p:nvSpPr>
            <p:cNvPr id="16" name="TextBox 16"/>
            <p:cNvSpPr txBox="1"/>
            <p:nvPr/>
          </p:nvSpPr>
          <p:spPr>
            <a:xfrm>
              <a:off x="76200" y="19050"/>
              <a:ext cx="660400" cy="717550"/>
            </a:xfrm>
            <a:prstGeom prst="rect">
              <a:avLst/>
            </a:prstGeom>
          </p:spPr>
          <p:txBody>
            <a:bodyPr lIns="50800" tIns="50800" rIns="50800" bIns="50800" rtlCol="0" anchor="ctr"/>
            <a:lstStyle/>
            <a:p>
              <a:pPr algn="ctr">
                <a:lnSpc>
                  <a:spcPts val="2659"/>
                </a:lnSpc>
                <a:spcBef>
                  <a:spcPct val="0"/>
                </a:spcBef>
              </a:pPr>
              <a:endParaRPr/>
            </a:p>
          </p:txBody>
        </p:sp>
      </p:grpSp>
      <p:grpSp>
        <p:nvGrpSpPr>
          <p:cNvPr id="17" name="Group 17"/>
          <p:cNvGrpSpPr/>
          <p:nvPr/>
        </p:nvGrpSpPr>
        <p:grpSpPr>
          <a:xfrm>
            <a:off x="5105544" y="7002993"/>
            <a:ext cx="1025738" cy="1025738"/>
            <a:chOff x="0" y="0"/>
            <a:chExt cx="812800" cy="812800"/>
          </a:xfrm>
        </p:grpSpPr>
        <p:sp>
          <p:nvSpPr>
            <p:cNvPr id="18" name="Freeform 1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C200"/>
            </a:solidFill>
          </p:spPr>
        </p:sp>
        <p:sp>
          <p:nvSpPr>
            <p:cNvPr id="19" name="TextBox 19"/>
            <p:cNvSpPr txBox="1"/>
            <p:nvPr/>
          </p:nvSpPr>
          <p:spPr>
            <a:xfrm>
              <a:off x="76200" y="19050"/>
              <a:ext cx="660400" cy="717550"/>
            </a:xfrm>
            <a:prstGeom prst="rect">
              <a:avLst/>
            </a:prstGeom>
          </p:spPr>
          <p:txBody>
            <a:bodyPr lIns="50800" tIns="50800" rIns="50800" bIns="50800" rtlCol="0" anchor="ctr"/>
            <a:lstStyle/>
            <a:p>
              <a:pPr algn="ctr">
                <a:lnSpc>
                  <a:spcPts val="2659"/>
                </a:lnSpc>
                <a:spcBef>
                  <a:spcPct val="0"/>
                </a:spcBef>
              </a:pPr>
              <a:endParaRPr/>
            </a:p>
          </p:txBody>
        </p:sp>
      </p:grpSp>
      <p:sp>
        <p:nvSpPr>
          <p:cNvPr id="20" name="Freeform 20"/>
          <p:cNvSpPr/>
          <p:nvPr/>
        </p:nvSpPr>
        <p:spPr>
          <a:xfrm rot="-1069725">
            <a:off x="10747009" y="9193836"/>
            <a:ext cx="9612856" cy="2619503"/>
          </a:xfrm>
          <a:custGeom>
            <a:avLst/>
            <a:gdLst/>
            <a:ahLst/>
            <a:cxnLst/>
            <a:rect l="l" t="t" r="r" b="b"/>
            <a:pathLst>
              <a:path w="9612856" h="2619503">
                <a:moveTo>
                  <a:pt x="0" y="0"/>
                </a:moveTo>
                <a:lnTo>
                  <a:pt x="9612856" y="0"/>
                </a:lnTo>
                <a:lnTo>
                  <a:pt x="9612856" y="2619503"/>
                </a:lnTo>
                <a:lnTo>
                  <a:pt x="0" y="2619503"/>
                </a:lnTo>
                <a:lnTo>
                  <a:pt x="0" y="0"/>
                </a:lnTo>
                <a:close/>
              </a:path>
            </a:pathLst>
          </a:custGeom>
          <a:blipFill>
            <a:blip r:embed="rId6">
              <a:alphaModFix amt="19999"/>
              <a:extLst>
                <a:ext uri="{96DAC541-7B7A-43D3-8B79-37D633B846F1}">
                  <asvg:svgBlip xmlns:asvg="http://schemas.microsoft.com/office/drawing/2016/SVG/main" xmlns="" r:embed="rId7"/>
                </a:ext>
              </a:extLst>
            </a:blip>
            <a:stretch>
              <a:fillRect/>
            </a:stretch>
          </a:blipFill>
        </p:spPr>
      </p:sp>
      <p:sp>
        <p:nvSpPr>
          <p:cNvPr id="21" name="TextBox 21"/>
          <p:cNvSpPr txBox="1"/>
          <p:nvPr/>
        </p:nvSpPr>
        <p:spPr>
          <a:xfrm>
            <a:off x="765675" y="3967480"/>
            <a:ext cx="4797396" cy="2228215"/>
          </a:xfrm>
          <a:prstGeom prst="rect">
            <a:avLst/>
          </a:prstGeom>
        </p:spPr>
        <p:txBody>
          <a:bodyPr lIns="0" tIns="0" rIns="0" bIns="0" rtlCol="0" anchor="t">
            <a:spAutoFit/>
          </a:bodyPr>
          <a:lstStyle/>
          <a:p>
            <a:pPr algn="l">
              <a:lnSpc>
                <a:spcPts val="8959"/>
              </a:lnSpc>
            </a:pPr>
            <a:r>
              <a:rPr lang="en-US" sz="6399" spc="-159">
                <a:solidFill>
                  <a:srgbClr val="007D00"/>
                </a:solidFill>
                <a:latin typeface="Poppins Bold"/>
                <a:ea typeface="Poppins Bold"/>
                <a:cs typeface="Poppins Bold"/>
                <a:sym typeface="Poppins Bold"/>
              </a:rPr>
              <a:t>CPD</a:t>
            </a:r>
          </a:p>
          <a:p>
            <a:pPr algn="l">
              <a:lnSpc>
                <a:spcPts val="8959"/>
              </a:lnSpc>
            </a:pPr>
            <a:r>
              <a:rPr lang="en-US" sz="6399" spc="-159">
                <a:solidFill>
                  <a:srgbClr val="007D00"/>
                </a:solidFill>
                <a:latin typeface="Poppins Bold"/>
                <a:ea typeface="Poppins Bold"/>
                <a:cs typeface="Poppins Bold"/>
                <a:sym typeface="Poppins Bold"/>
              </a:rPr>
              <a:t>CONTENT</a:t>
            </a:r>
          </a:p>
        </p:txBody>
      </p:sp>
      <p:sp>
        <p:nvSpPr>
          <p:cNvPr id="22" name="TextBox 22"/>
          <p:cNvSpPr txBox="1"/>
          <p:nvPr/>
        </p:nvSpPr>
        <p:spPr>
          <a:xfrm>
            <a:off x="5675553" y="3401060"/>
            <a:ext cx="5874730" cy="604520"/>
          </a:xfrm>
          <a:prstGeom prst="rect">
            <a:avLst/>
          </a:prstGeom>
        </p:spPr>
        <p:txBody>
          <a:bodyPr lIns="0" tIns="0" rIns="0" bIns="0" rtlCol="0" anchor="t">
            <a:spAutoFit/>
          </a:bodyPr>
          <a:lstStyle/>
          <a:p>
            <a:pPr algn="ctr">
              <a:lnSpc>
                <a:spcPts val="4479"/>
              </a:lnSpc>
            </a:pPr>
            <a:r>
              <a:rPr lang="en-US" sz="3199" spc="-79">
                <a:solidFill>
                  <a:srgbClr val="000000"/>
                </a:solidFill>
                <a:latin typeface="Arial"/>
                <a:ea typeface="Arial"/>
                <a:cs typeface="Arial"/>
                <a:sym typeface="Arial"/>
              </a:rPr>
              <a:t>ORACY FOR LEARNING</a:t>
            </a:r>
          </a:p>
        </p:txBody>
      </p:sp>
      <p:sp>
        <p:nvSpPr>
          <p:cNvPr id="23" name="TextBox 23"/>
          <p:cNvSpPr txBox="1"/>
          <p:nvPr/>
        </p:nvSpPr>
        <p:spPr>
          <a:xfrm>
            <a:off x="5105544" y="3330786"/>
            <a:ext cx="762021" cy="523875"/>
          </a:xfrm>
          <a:prstGeom prst="rect">
            <a:avLst/>
          </a:prstGeom>
        </p:spPr>
        <p:txBody>
          <a:bodyPr lIns="0" tIns="0" rIns="0" bIns="0" rtlCol="0" anchor="t">
            <a:spAutoFit/>
          </a:bodyPr>
          <a:lstStyle/>
          <a:p>
            <a:pPr algn="ctr">
              <a:lnSpc>
                <a:spcPts val="4200"/>
              </a:lnSpc>
            </a:pPr>
            <a:r>
              <a:rPr lang="en-US" sz="3000" spc="-75">
                <a:solidFill>
                  <a:srgbClr val="004200"/>
                </a:solidFill>
                <a:latin typeface="Poppins Bold"/>
                <a:ea typeface="Poppins Bold"/>
                <a:cs typeface="Poppins Bold"/>
                <a:sym typeface="Poppins Bold"/>
              </a:rPr>
              <a:t>01</a:t>
            </a:r>
          </a:p>
        </p:txBody>
      </p:sp>
      <p:sp>
        <p:nvSpPr>
          <p:cNvPr id="24" name="TextBox 24"/>
          <p:cNvSpPr txBox="1"/>
          <p:nvPr/>
        </p:nvSpPr>
        <p:spPr>
          <a:xfrm>
            <a:off x="11682141" y="3281508"/>
            <a:ext cx="762021" cy="523875"/>
          </a:xfrm>
          <a:prstGeom prst="rect">
            <a:avLst/>
          </a:prstGeom>
        </p:spPr>
        <p:txBody>
          <a:bodyPr lIns="0" tIns="0" rIns="0" bIns="0" rtlCol="0" anchor="t">
            <a:spAutoFit/>
          </a:bodyPr>
          <a:lstStyle/>
          <a:p>
            <a:pPr algn="ctr">
              <a:lnSpc>
                <a:spcPts val="4200"/>
              </a:lnSpc>
            </a:pPr>
            <a:r>
              <a:rPr lang="en-US" sz="3000" spc="-75">
                <a:solidFill>
                  <a:srgbClr val="004200"/>
                </a:solidFill>
                <a:latin typeface="Poppins Bold"/>
                <a:ea typeface="Poppins Bold"/>
                <a:cs typeface="Poppins Bold"/>
                <a:sym typeface="Poppins Bold"/>
              </a:rPr>
              <a:t>04</a:t>
            </a:r>
          </a:p>
        </p:txBody>
      </p:sp>
      <p:sp>
        <p:nvSpPr>
          <p:cNvPr id="25" name="TextBox 25"/>
          <p:cNvSpPr txBox="1"/>
          <p:nvPr/>
        </p:nvSpPr>
        <p:spPr>
          <a:xfrm>
            <a:off x="5237403" y="5251874"/>
            <a:ext cx="762021" cy="523875"/>
          </a:xfrm>
          <a:prstGeom prst="rect">
            <a:avLst/>
          </a:prstGeom>
        </p:spPr>
        <p:txBody>
          <a:bodyPr lIns="0" tIns="0" rIns="0" bIns="0" rtlCol="0" anchor="t">
            <a:spAutoFit/>
          </a:bodyPr>
          <a:lstStyle/>
          <a:p>
            <a:pPr algn="ctr">
              <a:lnSpc>
                <a:spcPts val="4200"/>
              </a:lnSpc>
            </a:pPr>
            <a:r>
              <a:rPr lang="en-US" sz="3000" spc="-75">
                <a:solidFill>
                  <a:srgbClr val="004200"/>
                </a:solidFill>
                <a:latin typeface="Poppins Bold"/>
                <a:ea typeface="Poppins Bold"/>
                <a:cs typeface="Poppins Bold"/>
                <a:sym typeface="Poppins Bold"/>
              </a:rPr>
              <a:t>02</a:t>
            </a:r>
          </a:p>
        </p:txBody>
      </p:sp>
      <p:sp>
        <p:nvSpPr>
          <p:cNvPr id="26" name="TextBox 26"/>
          <p:cNvSpPr txBox="1"/>
          <p:nvPr/>
        </p:nvSpPr>
        <p:spPr>
          <a:xfrm>
            <a:off x="11682141" y="5251874"/>
            <a:ext cx="762021" cy="523875"/>
          </a:xfrm>
          <a:prstGeom prst="rect">
            <a:avLst/>
          </a:prstGeom>
        </p:spPr>
        <p:txBody>
          <a:bodyPr lIns="0" tIns="0" rIns="0" bIns="0" rtlCol="0" anchor="t">
            <a:spAutoFit/>
          </a:bodyPr>
          <a:lstStyle/>
          <a:p>
            <a:pPr algn="ctr">
              <a:lnSpc>
                <a:spcPts val="4200"/>
              </a:lnSpc>
            </a:pPr>
            <a:r>
              <a:rPr lang="en-US" sz="3000" spc="-75">
                <a:solidFill>
                  <a:srgbClr val="004200"/>
                </a:solidFill>
                <a:latin typeface="Poppins Bold"/>
                <a:ea typeface="Poppins Bold"/>
                <a:cs typeface="Poppins Bold"/>
                <a:sym typeface="Poppins Bold"/>
              </a:rPr>
              <a:t>05</a:t>
            </a:r>
          </a:p>
        </p:txBody>
      </p:sp>
      <p:sp>
        <p:nvSpPr>
          <p:cNvPr id="27" name="TextBox 27"/>
          <p:cNvSpPr txBox="1"/>
          <p:nvPr/>
        </p:nvSpPr>
        <p:spPr>
          <a:xfrm>
            <a:off x="5237403" y="7220586"/>
            <a:ext cx="762021" cy="523875"/>
          </a:xfrm>
          <a:prstGeom prst="rect">
            <a:avLst/>
          </a:prstGeom>
        </p:spPr>
        <p:txBody>
          <a:bodyPr lIns="0" tIns="0" rIns="0" bIns="0" rtlCol="0" anchor="t">
            <a:spAutoFit/>
          </a:bodyPr>
          <a:lstStyle/>
          <a:p>
            <a:pPr algn="ctr">
              <a:lnSpc>
                <a:spcPts val="4200"/>
              </a:lnSpc>
            </a:pPr>
            <a:r>
              <a:rPr lang="en-US" sz="3000" spc="-75">
                <a:solidFill>
                  <a:srgbClr val="004200"/>
                </a:solidFill>
                <a:latin typeface="Poppins Bold"/>
                <a:ea typeface="Poppins Bold"/>
                <a:cs typeface="Poppins Bold"/>
                <a:sym typeface="Poppins Bold"/>
              </a:rPr>
              <a:t>03</a:t>
            </a:r>
          </a:p>
        </p:txBody>
      </p:sp>
      <p:sp>
        <p:nvSpPr>
          <p:cNvPr id="28" name="TextBox 28"/>
          <p:cNvSpPr txBox="1"/>
          <p:nvPr/>
        </p:nvSpPr>
        <p:spPr>
          <a:xfrm>
            <a:off x="12868123" y="3386455"/>
            <a:ext cx="5012356" cy="1114425"/>
          </a:xfrm>
          <a:prstGeom prst="rect">
            <a:avLst/>
          </a:prstGeom>
        </p:spPr>
        <p:txBody>
          <a:bodyPr lIns="0" tIns="0" rIns="0" bIns="0" rtlCol="0" anchor="t">
            <a:spAutoFit/>
          </a:bodyPr>
          <a:lstStyle/>
          <a:p>
            <a:pPr algn="ctr">
              <a:lnSpc>
                <a:spcPts val="4200"/>
              </a:lnSpc>
            </a:pPr>
            <a:r>
              <a:rPr lang="en-US" sz="3000" spc="-75">
                <a:solidFill>
                  <a:srgbClr val="020202"/>
                </a:solidFill>
                <a:latin typeface="Arial"/>
                <a:ea typeface="Arial"/>
                <a:cs typeface="Arial"/>
                <a:sym typeface="Arial"/>
              </a:rPr>
              <a:t>USING ORACY TO DEVELOP MEMORY</a:t>
            </a:r>
          </a:p>
        </p:txBody>
      </p:sp>
      <p:sp>
        <p:nvSpPr>
          <p:cNvPr id="29" name="TextBox 29"/>
          <p:cNvSpPr txBox="1"/>
          <p:nvPr/>
        </p:nvSpPr>
        <p:spPr>
          <a:xfrm>
            <a:off x="6180128" y="5423324"/>
            <a:ext cx="5055829" cy="1114425"/>
          </a:xfrm>
          <a:prstGeom prst="rect">
            <a:avLst/>
          </a:prstGeom>
        </p:spPr>
        <p:txBody>
          <a:bodyPr lIns="0" tIns="0" rIns="0" bIns="0" rtlCol="0" anchor="t">
            <a:spAutoFit/>
          </a:bodyPr>
          <a:lstStyle/>
          <a:p>
            <a:pPr algn="ctr">
              <a:lnSpc>
                <a:spcPts val="4200"/>
              </a:lnSpc>
            </a:pPr>
            <a:r>
              <a:rPr lang="en-US" sz="3000" spc="-75">
                <a:solidFill>
                  <a:srgbClr val="020202"/>
                </a:solidFill>
                <a:latin typeface="Arial"/>
                <a:ea typeface="Arial"/>
                <a:cs typeface="Arial"/>
                <a:sym typeface="Arial"/>
              </a:rPr>
              <a:t>USING ORACY TO DEVELOP ATTENTION</a:t>
            </a:r>
          </a:p>
        </p:txBody>
      </p:sp>
      <p:sp>
        <p:nvSpPr>
          <p:cNvPr id="30" name="TextBox 30"/>
          <p:cNvSpPr txBox="1"/>
          <p:nvPr/>
        </p:nvSpPr>
        <p:spPr>
          <a:xfrm>
            <a:off x="12722072" y="5319395"/>
            <a:ext cx="5304458" cy="1638300"/>
          </a:xfrm>
          <a:prstGeom prst="rect">
            <a:avLst/>
          </a:prstGeom>
        </p:spPr>
        <p:txBody>
          <a:bodyPr lIns="0" tIns="0" rIns="0" bIns="0" rtlCol="0" anchor="t">
            <a:spAutoFit/>
          </a:bodyPr>
          <a:lstStyle/>
          <a:p>
            <a:pPr algn="l">
              <a:lnSpc>
                <a:spcPts val="4199"/>
              </a:lnSpc>
            </a:pPr>
            <a:r>
              <a:rPr lang="en-US" sz="2999" spc="-74">
                <a:solidFill>
                  <a:srgbClr val="020202"/>
                </a:solidFill>
                <a:latin typeface="Arial"/>
                <a:ea typeface="Arial"/>
                <a:cs typeface="Arial"/>
                <a:sym typeface="Arial"/>
              </a:rPr>
              <a:t>USING ORACY TO DEVELOP METACOGNITION AND                                                                                                  RETENTION</a:t>
            </a:r>
          </a:p>
        </p:txBody>
      </p:sp>
      <p:sp>
        <p:nvSpPr>
          <p:cNvPr id="31" name="TextBox 31"/>
          <p:cNvSpPr txBox="1"/>
          <p:nvPr/>
        </p:nvSpPr>
        <p:spPr>
          <a:xfrm>
            <a:off x="6180128" y="7204111"/>
            <a:ext cx="8449176" cy="581025"/>
          </a:xfrm>
          <a:prstGeom prst="rect">
            <a:avLst/>
          </a:prstGeom>
        </p:spPr>
        <p:txBody>
          <a:bodyPr lIns="0" tIns="0" rIns="0" bIns="0" rtlCol="0" anchor="t">
            <a:spAutoFit/>
          </a:bodyPr>
          <a:lstStyle/>
          <a:p>
            <a:pPr algn="l">
              <a:lnSpc>
                <a:spcPts val="4200"/>
              </a:lnSpc>
            </a:pPr>
            <a:r>
              <a:rPr lang="en-US" sz="3000" spc="-75">
                <a:solidFill>
                  <a:srgbClr val="020202"/>
                </a:solidFill>
                <a:latin typeface="Arial"/>
                <a:ea typeface="Arial"/>
                <a:cs typeface="Arial"/>
                <a:sym typeface="Arial"/>
              </a:rPr>
              <a:t>USING ORACY TO DEVELOP HARD THINKING</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3FAF3"/>
        </a:solidFill>
        <a:effectLst/>
      </p:bgPr>
    </p:bg>
    <p:spTree>
      <p:nvGrpSpPr>
        <p:cNvPr id="1" name=""/>
        <p:cNvGrpSpPr/>
        <p:nvPr/>
      </p:nvGrpSpPr>
      <p:grpSpPr>
        <a:xfrm>
          <a:off x="0" y="0"/>
          <a:ext cx="0" cy="0"/>
          <a:chOff x="0" y="0"/>
          <a:chExt cx="0" cy="0"/>
        </a:xfrm>
      </p:grpSpPr>
      <p:grpSp>
        <p:nvGrpSpPr>
          <p:cNvPr id="2" name="Group 2"/>
          <p:cNvGrpSpPr/>
          <p:nvPr/>
        </p:nvGrpSpPr>
        <p:grpSpPr>
          <a:xfrm>
            <a:off x="-233800" y="-841750"/>
            <a:ext cx="3086100" cy="11970500"/>
            <a:chOff x="0" y="0"/>
            <a:chExt cx="812800" cy="3152724"/>
          </a:xfrm>
        </p:grpSpPr>
        <p:sp>
          <p:nvSpPr>
            <p:cNvPr id="3" name="Freeform 3"/>
            <p:cNvSpPr/>
            <p:nvPr/>
          </p:nvSpPr>
          <p:spPr>
            <a:xfrm>
              <a:off x="0" y="0"/>
              <a:ext cx="812800" cy="3152724"/>
            </a:xfrm>
            <a:custGeom>
              <a:avLst/>
              <a:gdLst/>
              <a:ahLst/>
              <a:cxnLst/>
              <a:rect l="l" t="t" r="r" b="b"/>
              <a:pathLst>
                <a:path w="812800" h="3152724">
                  <a:moveTo>
                    <a:pt x="0" y="0"/>
                  </a:moveTo>
                  <a:lnTo>
                    <a:pt x="812800" y="0"/>
                  </a:lnTo>
                  <a:lnTo>
                    <a:pt x="812800" y="3152724"/>
                  </a:lnTo>
                  <a:lnTo>
                    <a:pt x="0" y="3152724"/>
                  </a:lnTo>
                  <a:close/>
                </a:path>
              </a:pathLst>
            </a:custGeom>
            <a:solidFill>
              <a:srgbClr val="545454"/>
            </a:solidFill>
          </p:spPr>
        </p:sp>
        <p:sp>
          <p:nvSpPr>
            <p:cNvPr id="4" name="TextBox 4"/>
            <p:cNvSpPr txBox="1"/>
            <p:nvPr/>
          </p:nvSpPr>
          <p:spPr>
            <a:xfrm>
              <a:off x="0" y="-38100"/>
              <a:ext cx="812800" cy="3190824"/>
            </a:xfrm>
            <a:prstGeom prst="rect">
              <a:avLst/>
            </a:prstGeom>
          </p:spPr>
          <p:txBody>
            <a:bodyPr lIns="50800" tIns="50800" rIns="50800" bIns="50800" rtlCol="0" anchor="ctr"/>
            <a:lstStyle/>
            <a:p>
              <a:pPr algn="ctr">
                <a:lnSpc>
                  <a:spcPts val="3499"/>
                </a:lnSpc>
              </a:pPr>
              <a:endParaRPr/>
            </a:p>
          </p:txBody>
        </p:sp>
      </p:grpSp>
      <p:sp>
        <p:nvSpPr>
          <p:cNvPr id="5" name="Freeform 5"/>
          <p:cNvSpPr/>
          <p:nvPr/>
        </p:nvSpPr>
        <p:spPr>
          <a:xfrm rot="5400000">
            <a:off x="-1554700" y="3600450"/>
            <a:ext cx="10287000" cy="3086100"/>
          </a:xfrm>
          <a:custGeom>
            <a:avLst/>
            <a:gdLst/>
            <a:ahLst/>
            <a:cxnLst/>
            <a:rect l="l" t="t" r="r" b="b"/>
            <a:pathLst>
              <a:path w="10287000" h="3086100">
                <a:moveTo>
                  <a:pt x="0" y="0"/>
                </a:moveTo>
                <a:lnTo>
                  <a:pt x="10287000" y="0"/>
                </a:lnTo>
                <a:lnTo>
                  <a:pt x="10287000" y="3086100"/>
                </a:lnTo>
                <a:lnTo>
                  <a:pt x="0" y="308610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6" name="Freeform 6"/>
          <p:cNvSpPr/>
          <p:nvPr/>
        </p:nvSpPr>
        <p:spPr>
          <a:xfrm rot="1296047">
            <a:off x="10335563" y="-2048179"/>
            <a:ext cx="12631674" cy="3584237"/>
          </a:xfrm>
          <a:custGeom>
            <a:avLst/>
            <a:gdLst/>
            <a:ahLst/>
            <a:cxnLst/>
            <a:rect l="l" t="t" r="r" b="b"/>
            <a:pathLst>
              <a:path w="12631674" h="3584237">
                <a:moveTo>
                  <a:pt x="0" y="0"/>
                </a:moveTo>
                <a:lnTo>
                  <a:pt x="12631674" y="0"/>
                </a:lnTo>
                <a:lnTo>
                  <a:pt x="12631674" y="3584238"/>
                </a:lnTo>
                <a:lnTo>
                  <a:pt x="0" y="3584238"/>
                </a:lnTo>
                <a:lnTo>
                  <a:pt x="0" y="0"/>
                </a:lnTo>
                <a:close/>
              </a:path>
            </a:pathLst>
          </a:custGeom>
          <a:blipFill>
            <a:blip r:embed="rId4">
              <a:alphaModFix amt="19999"/>
              <a:extLst>
                <a:ext uri="{96DAC541-7B7A-43D3-8B79-37D633B846F1}">
                  <asvg:svgBlip xmlns:asvg="http://schemas.microsoft.com/office/drawing/2016/SVG/main" xmlns="" r:embed="rId5"/>
                </a:ext>
              </a:extLst>
            </a:blip>
            <a:stretch>
              <a:fillRect/>
            </a:stretch>
          </a:blipFill>
        </p:spPr>
      </p:sp>
      <p:sp>
        <p:nvSpPr>
          <p:cNvPr id="7" name="Freeform 7"/>
          <p:cNvSpPr/>
          <p:nvPr/>
        </p:nvSpPr>
        <p:spPr>
          <a:xfrm rot="-1069725">
            <a:off x="12880433" y="8550886"/>
            <a:ext cx="9612856" cy="2619503"/>
          </a:xfrm>
          <a:custGeom>
            <a:avLst/>
            <a:gdLst/>
            <a:ahLst/>
            <a:cxnLst/>
            <a:rect l="l" t="t" r="r" b="b"/>
            <a:pathLst>
              <a:path w="9612856" h="2619503">
                <a:moveTo>
                  <a:pt x="0" y="0"/>
                </a:moveTo>
                <a:lnTo>
                  <a:pt x="9612857" y="0"/>
                </a:lnTo>
                <a:lnTo>
                  <a:pt x="9612857" y="2619503"/>
                </a:lnTo>
                <a:lnTo>
                  <a:pt x="0" y="2619503"/>
                </a:lnTo>
                <a:lnTo>
                  <a:pt x="0" y="0"/>
                </a:lnTo>
                <a:close/>
              </a:path>
            </a:pathLst>
          </a:custGeom>
          <a:blipFill>
            <a:blip r:embed="rId6">
              <a:alphaModFix amt="19999"/>
              <a:extLst>
                <a:ext uri="{96DAC541-7B7A-43D3-8B79-37D633B846F1}">
                  <asvg:svgBlip xmlns:asvg="http://schemas.microsoft.com/office/drawing/2016/SVG/main" xmlns="" r:embed="rId7"/>
                </a:ext>
              </a:extLst>
            </a:blip>
            <a:stretch>
              <a:fillRect/>
            </a:stretch>
          </a:blipFill>
        </p:spPr>
      </p:sp>
      <p:grpSp>
        <p:nvGrpSpPr>
          <p:cNvPr id="8" name="Group 8"/>
          <p:cNvGrpSpPr>
            <a:grpSpLocks noChangeAspect="1"/>
          </p:cNvGrpSpPr>
          <p:nvPr/>
        </p:nvGrpSpPr>
        <p:grpSpPr>
          <a:xfrm>
            <a:off x="0" y="2140390"/>
            <a:ext cx="6006220" cy="6006220"/>
            <a:chOff x="0" y="0"/>
            <a:chExt cx="6350000" cy="6350000"/>
          </a:xfrm>
        </p:grpSpPr>
        <p:sp>
          <p:nvSpPr>
            <p:cNvPr id="9" name="Freeform 9"/>
            <p:cNvSpPr/>
            <p:nvPr/>
          </p:nvSpPr>
          <p:spPr>
            <a:xfrm>
              <a:off x="-156812" y="-5088"/>
              <a:ext cx="6663624" cy="6360176"/>
            </a:xfrm>
            <a:custGeom>
              <a:avLst/>
              <a:gdLst/>
              <a:ahLst/>
              <a:cxnLst/>
              <a:rect l="l" t="t" r="r" b="b"/>
              <a:pathLst>
                <a:path w="6663624" h="6360176">
                  <a:moveTo>
                    <a:pt x="3331812" y="5088"/>
                  </a:moveTo>
                  <a:lnTo>
                    <a:pt x="3331812" y="5088"/>
                  </a:lnTo>
                  <a:cubicBezTo>
                    <a:pt x="2194111" y="0"/>
                    <a:pt x="1140649" y="604036"/>
                    <a:pt x="570324" y="1588475"/>
                  </a:cubicBezTo>
                  <a:cubicBezTo>
                    <a:pt x="0" y="2572913"/>
                    <a:pt x="0" y="3787263"/>
                    <a:pt x="570324" y="4771701"/>
                  </a:cubicBezTo>
                  <a:cubicBezTo>
                    <a:pt x="1140649" y="5756140"/>
                    <a:pt x="2194111" y="6360176"/>
                    <a:pt x="3331812" y="6355088"/>
                  </a:cubicBezTo>
                  <a:cubicBezTo>
                    <a:pt x="4469513" y="6360176"/>
                    <a:pt x="5522976" y="5756140"/>
                    <a:pt x="6093300" y="4771701"/>
                  </a:cubicBezTo>
                  <a:cubicBezTo>
                    <a:pt x="6663624" y="3787263"/>
                    <a:pt x="6663624" y="2572913"/>
                    <a:pt x="6093300" y="1588475"/>
                  </a:cubicBezTo>
                  <a:cubicBezTo>
                    <a:pt x="5522976" y="604036"/>
                    <a:pt x="4469513" y="0"/>
                    <a:pt x="3331812" y="5088"/>
                  </a:cubicBezTo>
                  <a:close/>
                </a:path>
              </a:pathLst>
            </a:custGeom>
            <a:solidFill>
              <a:srgbClr val="74C200"/>
            </a:solidFill>
          </p:spPr>
        </p:sp>
        <p:sp>
          <p:nvSpPr>
            <p:cNvPr id="10" name="Freeform 10"/>
            <p:cNvSpPr/>
            <p:nvPr/>
          </p:nvSpPr>
          <p:spPr>
            <a:xfrm>
              <a:off x="284320" y="415956"/>
              <a:ext cx="5781360" cy="5518089"/>
            </a:xfrm>
            <a:custGeom>
              <a:avLst/>
              <a:gdLst/>
              <a:ahLst/>
              <a:cxnLst/>
              <a:rect l="l" t="t" r="r" b="b"/>
              <a:pathLst>
                <a:path w="5781360" h="5518089">
                  <a:moveTo>
                    <a:pt x="2890680" y="4414"/>
                  </a:moveTo>
                  <a:cubicBezTo>
                    <a:pt x="1903611" y="0"/>
                    <a:pt x="989627" y="524062"/>
                    <a:pt x="494813" y="1378160"/>
                  </a:cubicBezTo>
                  <a:cubicBezTo>
                    <a:pt x="0" y="2232259"/>
                    <a:pt x="0" y="3285829"/>
                    <a:pt x="494813" y="4139928"/>
                  </a:cubicBezTo>
                  <a:cubicBezTo>
                    <a:pt x="989627" y="4994026"/>
                    <a:pt x="1903611" y="5518088"/>
                    <a:pt x="2890680" y="5513674"/>
                  </a:cubicBezTo>
                  <a:cubicBezTo>
                    <a:pt x="3877749" y="5518088"/>
                    <a:pt x="4791733" y="4994026"/>
                    <a:pt x="5286547" y="4139928"/>
                  </a:cubicBezTo>
                  <a:cubicBezTo>
                    <a:pt x="5781360" y="3285829"/>
                    <a:pt x="5781360" y="2232259"/>
                    <a:pt x="5286547" y="1378161"/>
                  </a:cubicBezTo>
                  <a:cubicBezTo>
                    <a:pt x="4791733" y="524062"/>
                    <a:pt x="3877749" y="0"/>
                    <a:pt x="2890680" y="4414"/>
                  </a:cubicBezTo>
                  <a:close/>
                </a:path>
              </a:pathLst>
            </a:custGeom>
            <a:blipFill>
              <a:blip r:embed="rId8"/>
              <a:stretch>
                <a:fillRect l="-21364" r="-21364"/>
              </a:stretch>
            </a:blipFill>
          </p:spPr>
        </p:sp>
      </p:grpSp>
      <p:sp>
        <p:nvSpPr>
          <p:cNvPr id="11" name="TextBox 11"/>
          <p:cNvSpPr txBox="1"/>
          <p:nvPr/>
        </p:nvSpPr>
        <p:spPr>
          <a:xfrm>
            <a:off x="8037023" y="-66040"/>
            <a:ext cx="9346448" cy="1094740"/>
          </a:xfrm>
          <a:prstGeom prst="rect">
            <a:avLst/>
          </a:prstGeom>
        </p:spPr>
        <p:txBody>
          <a:bodyPr lIns="0" tIns="0" rIns="0" bIns="0" rtlCol="0" anchor="t">
            <a:spAutoFit/>
          </a:bodyPr>
          <a:lstStyle/>
          <a:p>
            <a:pPr algn="l">
              <a:lnSpc>
                <a:spcPts val="8959"/>
              </a:lnSpc>
            </a:pPr>
            <a:r>
              <a:rPr lang="en-US" sz="6399" spc="-159">
                <a:solidFill>
                  <a:srgbClr val="007D00"/>
                </a:solidFill>
                <a:latin typeface="Poppins Bold"/>
                <a:ea typeface="Poppins Bold"/>
                <a:cs typeface="Poppins Bold"/>
                <a:sym typeface="Poppins Bold"/>
              </a:rPr>
              <a:t>ORACY</a:t>
            </a:r>
          </a:p>
        </p:txBody>
      </p:sp>
      <p:sp>
        <p:nvSpPr>
          <p:cNvPr id="12" name="TextBox 12"/>
          <p:cNvSpPr txBox="1"/>
          <p:nvPr/>
        </p:nvSpPr>
        <p:spPr>
          <a:xfrm>
            <a:off x="7765068" y="952500"/>
            <a:ext cx="5751773" cy="679450"/>
          </a:xfrm>
          <a:prstGeom prst="rect">
            <a:avLst/>
          </a:prstGeom>
        </p:spPr>
        <p:txBody>
          <a:bodyPr lIns="0" tIns="0" rIns="0" bIns="0" rtlCol="0" anchor="t">
            <a:spAutoFit/>
          </a:bodyPr>
          <a:lstStyle/>
          <a:p>
            <a:pPr algn="l">
              <a:lnSpc>
                <a:spcPts val="5599"/>
              </a:lnSpc>
            </a:pPr>
            <a:r>
              <a:rPr lang="en-US" sz="3999" spc="-99">
                <a:solidFill>
                  <a:srgbClr val="74C200"/>
                </a:solidFill>
                <a:latin typeface="Poppins Bold"/>
                <a:ea typeface="Poppins Bold"/>
                <a:cs typeface="Poppins Bold"/>
                <a:sym typeface="Poppins Bold"/>
              </a:rPr>
              <a:t>THE CPD AIM </a:t>
            </a:r>
          </a:p>
        </p:txBody>
      </p:sp>
      <p:sp>
        <p:nvSpPr>
          <p:cNvPr id="13" name="TextBox 13"/>
          <p:cNvSpPr txBox="1"/>
          <p:nvPr/>
        </p:nvSpPr>
        <p:spPr>
          <a:xfrm>
            <a:off x="6372773" y="2416795"/>
            <a:ext cx="11704426" cy="7743825"/>
          </a:xfrm>
          <a:prstGeom prst="rect">
            <a:avLst/>
          </a:prstGeom>
        </p:spPr>
        <p:txBody>
          <a:bodyPr lIns="0" tIns="0" rIns="0" bIns="0" rtlCol="0" anchor="t">
            <a:spAutoFit/>
          </a:bodyPr>
          <a:lstStyle/>
          <a:p>
            <a:pPr algn="l">
              <a:lnSpc>
                <a:spcPts val="4899"/>
              </a:lnSpc>
            </a:pPr>
            <a:r>
              <a:rPr lang="en-US" sz="3499" spc="87" dirty="0" err="1">
                <a:solidFill>
                  <a:srgbClr val="020202"/>
                </a:solidFill>
                <a:latin typeface="Arial"/>
                <a:ea typeface="Arial"/>
                <a:cs typeface="Arial"/>
                <a:sym typeface="Arial"/>
              </a:rPr>
              <a:t>Oracy</a:t>
            </a:r>
            <a:r>
              <a:rPr lang="en-US" sz="3499" spc="87" dirty="0">
                <a:solidFill>
                  <a:srgbClr val="020202"/>
                </a:solidFill>
                <a:latin typeface="Arial"/>
                <a:ea typeface="Arial"/>
                <a:cs typeface="Arial"/>
                <a:sym typeface="Arial"/>
              </a:rPr>
              <a:t>, which is frequently defined as both </a:t>
            </a:r>
            <a:r>
              <a:rPr lang="en-US" sz="3499" b="1" spc="87" dirty="0">
                <a:solidFill>
                  <a:srgbClr val="020202"/>
                </a:solidFill>
                <a:latin typeface="Arial Bold"/>
                <a:ea typeface="Arial Bold"/>
                <a:cs typeface="Arial Bold"/>
                <a:sym typeface="Arial Bold"/>
              </a:rPr>
              <a:t>learning to talk</a:t>
            </a:r>
            <a:r>
              <a:rPr lang="en-US" sz="3499" spc="87" dirty="0">
                <a:solidFill>
                  <a:srgbClr val="020202"/>
                </a:solidFill>
                <a:latin typeface="Arial"/>
                <a:ea typeface="Arial"/>
                <a:cs typeface="Arial"/>
                <a:sym typeface="Arial"/>
              </a:rPr>
              <a:t> and</a:t>
            </a:r>
            <a:r>
              <a:rPr lang="en-US" sz="3499" b="1" spc="87" dirty="0">
                <a:solidFill>
                  <a:srgbClr val="020202"/>
                </a:solidFill>
                <a:latin typeface="Arial Bold"/>
                <a:ea typeface="Arial Bold"/>
                <a:cs typeface="Arial Bold"/>
                <a:sym typeface="Arial Bold"/>
              </a:rPr>
              <a:t> learning through talk</a:t>
            </a:r>
            <a:r>
              <a:rPr lang="en-US" sz="3499" spc="87" dirty="0">
                <a:solidFill>
                  <a:srgbClr val="020202"/>
                </a:solidFill>
                <a:latin typeface="Arial"/>
                <a:ea typeface="Arial"/>
                <a:cs typeface="Arial"/>
                <a:sym typeface="Arial"/>
              </a:rPr>
              <a:t>, plays a key role in primary education. </a:t>
            </a:r>
          </a:p>
          <a:p>
            <a:pPr algn="l">
              <a:lnSpc>
                <a:spcPts val="4899"/>
              </a:lnSpc>
            </a:pPr>
            <a:endParaRPr lang="en-US" sz="3499" spc="87" dirty="0">
              <a:solidFill>
                <a:srgbClr val="020202"/>
              </a:solidFill>
              <a:latin typeface="Arial"/>
              <a:ea typeface="Arial"/>
              <a:cs typeface="Arial"/>
              <a:sym typeface="Arial"/>
            </a:endParaRPr>
          </a:p>
          <a:p>
            <a:pPr algn="l">
              <a:lnSpc>
                <a:spcPts val="4899"/>
              </a:lnSpc>
            </a:pPr>
            <a:r>
              <a:rPr lang="en-US" sz="3499" spc="87" dirty="0">
                <a:solidFill>
                  <a:srgbClr val="020202"/>
                </a:solidFill>
                <a:latin typeface="Arial"/>
                <a:ea typeface="Arial"/>
                <a:cs typeface="Arial"/>
                <a:sym typeface="Arial"/>
              </a:rPr>
              <a:t>This CPD session will focus on the importance of using talk as a tool for learning, helping pupils to deepen their understanding through meaningful verbal interactions. </a:t>
            </a:r>
          </a:p>
          <a:p>
            <a:pPr algn="l">
              <a:lnSpc>
                <a:spcPts val="4899"/>
              </a:lnSpc>
            </a:pPr>
            <a:endParaRPr lang="en-US" sz="3499" spc="87" dirty="0">
              <a:solidFill>
                <a:srgbClr val="020202"/>
              </a:solidFill>
              <a:latin typeface="Arial"/>
              <a:ea typeface="Arial"/>
              <a:cs typeface="Arial"/>
              <a:sym typeface="Arial"/>
            </a:endParaRPr>
          </a:p>
          <a:p>
            <a:pPr algn="l">
              <a:lnSpc>
                <a:spcPts val="4899"/>
              </a:lnSpc>
            </a:pPr>
            <a:r>
              <a:rPr lang="en-US" sz="3499" spc="87" dirty="0">
                <a:solidFill>
                  <a:srgbClr val="020202"/>
                </a:solidFill>
                <a:latin typeface="Arial"/>
                <a:ea typeface="Arial"/>
                <a:cs typeface="Arial"/>
                <a:sym typeface="Arial"/>
              </a:rPr>
              <a:t>By exposing pupils to high-quality speaking experiences, we aim to enhance their communication skills, boost confidence, and encourage critical thinking.</a:t>
            </a:r>
          </a:p>
          <a:p>
            <a:pPr algn="l">
              <a:lnSpc>
                <a:spcPts val="3499"/>
              </a:lnSpc>
            </a:pPr>
            <a:endParaRPr lang="en-US" sz="3499" spc="87" dirty="0">
              <a:solidFill>
                <a:srgbClr val="020202"/>
              </a:solidFill>
              <a:latin typeface="Arial"/>
              <a:ea typeface="Arial"/>
              <a:cs typeface="Arial"/>
              <a:sym typeface="Arial"/>
            </a:endParaRPr>
          </a:p>
          <a:p>
            <a:pPr algn="l">
              <a:lnSpc>
                <a:spcPts val="3499"/>
              </a:lnSpc>
            </a:pPr>
            <a:endParaRPr lang="en-US" sz="3499" spc="87" dirty="0">
              <a:solidFill>
                <a:srgbClr val="020202"/>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3FAF3"/>
        </a:solidFill>
        <a:effectLst/>
      </p:bgPr>
    </p:bg>
    <p:spTree>
      <p:nvGrpSpPr>
        <p:cNvPr id="1" name=""/>
        <p:cNvGrpSpPr/>
        <p:nvPr/>
      </p:nvGrpSpPr>
      <p:grpSpPr>
        <a:xfrm>
          <a:off x="0" y="0"/>
          <a:ext cx="0" cy="0"/>
          <a:chOff x="0" y="0"/>
          <a:chExt cx="0" cy="0"/>
        </a:xfrm>
      </p:grpSpPr>
      <p:grpSp>
        <p:nvGrpSpPr>
          <p:cNvPr id="2" name="Group 2"/>
          <p:cNvGrpSpPr/>
          <p:nvPr/>
        </p:nvGrpSpPr>
        <p:grpSpPr>
          <a:xfrm>
            <a:off x="-233800" y="-841750"/>
            <a:ext cx="3086100" cy="11970500"/>
            <a:chOff x="0" y="0"/>
            <a:chExt cx="812800" cy="3152724"/>
          </a:xfrm>
        </p:grpSpPr>
        <p:sp>
          <p:nvSpPr>
            <p:cNvPr id="3" name="Freeform 3"/>
            <p:cNvSpPr/>
            <p:nvPr/>
          </p:nvSpPr>
          <p:spPr>
            <a:xfrm>
              <a:off x="0" y="0"/>
              <a:ext cx="812800" cy="3152724"/>
            </a:xfrm>
            <a:custGeom>
              <a:avLst/>
              <a:gdLst/>
              <a:ahLst/>
              <a:cxnLst/>
              <a:rect l="l" t="t" r="r" b="b"/>
              <a:pathLst>
                <a:path w="812800" h="3152724">
                  <a:moveTo>
                    <a:pt x="0" y="0"/>
                  </a:moveTo>
                  <a:lnTo>
                    <a:pt x="812800" y="0"/>
                  </a:lnTo>
                  <a:lnTo>
                    <a:pt x="812800" y="3152724"/>
                  </a:lnTo>
                  <a:lnTo>
                    <a:pt x="0" y="3152724"/>
                  </a:lnTo>
                  <a:close/>
                </a:path>
              </a:pathLst>
            </a:custGeom>
            <a:solidFill>
              <a:srgbClr val="545454"/>
            </a:solidFill>
          </p:spPr>
        </p:sp>
        <p:sp>
          <p:nvSpPr>
            <p:cNvPr id="4" name="TextBox 4"/>
            <p:cNvSpPr txBox="1"/>
            <p:nvPr/>
          </p:nvSpPr>
          <p:spPr>
            <a:xfrm>
              <a:off x="0" y="-38100"/>
              <a:ext cx="812800" cy="3190824"/>
            </a:xfrm>
            <a:prstGeom prst="rect">
              <a:avLst/>
            </a:prstGeom>
          </p:spPr>
          <p:txBody>
            <a:bodyPr lIns="50800" tIns="50800" rIns="50800" bIns="50800" rtlCol="0" anchor="ctr"/>
            <a:lstStyle/>
            <a:p>
              <a:pPr algn="ctr">
                <a:lnSpc>
                  <a:spcPts val="3499"/>
                </a:lnSpc>
              </a:pPr>
              <a:endParaRPr/>
            </a:p>
          </p:txBody>
        </p:sp>
      </p:grpSp>
      <p:sp>
        <p:nvSpPr>
          <p:cNvPr id="5" name="Freeform 5"/>
          <p:cNvSpPr/>
          <p:nvPr/>
        </p:nvSpPr>
        <p:spPr>
          <a:xfrm rot="5400000">
            <a:off x="-1554700" y="3600450"/>
            <a:ext cx="10287000" cy="3086100"/>
          </a:xfrm>
          <a:custGeom>
            <a:avLst/>
            <a:gdLst/>
            <a:ahLst/>
            <a:cxnLst/>
            <a:rect l="l" t="t" r="r" b="b"/>
            <a:pathLst>
              <a:path w="10287000" h="3086100">
                <a:moveTo>
                  <a:pt x="0" y="0"/>
                </a:moveTo>
                <a:lnTo>
                  <a:pt x="10287000" y="0"/>
                </a:lnTo>
                <a:lnTo>
                  <a:pt x="10287000" y="3086100"/>
                </a:lnTo>
                <a:lnTo>
                  <a:pt x="0" y="308610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grpSp>
        <p:nvGrpSpPr>
          <p:cNvPr id="6" name="Group 6"/>
          <p:cNvGrpSpPr>
            <a:grpSpLocks noChangeAspect="1"/>
          </p:cNvGrpSpPr>
          <p:nvPr/>
        </p:nvGrpSpPr>
        <p:grpSpPr>
          <a:xfrm>
            <a:off x="0" y="2140390"/>
            <a:ext cx="6006220" cy="6006220"/>
            <a:chOff x="0" y="0"/>
            <a:chExt cx="6350000" cy="6350000"/>
          </a:xfrm>
        </p:grpSpPr>
        <p:sp>
          <p:nvSpPr>
            <p:cNvPr id="7" name="Freeform 7"/>
            <p:cNvSpPr/>
            <p:nvPr/>
          </p:nvSpPr>
          <p:spPr>
            <a:xfrm>
              <a:off x="-156812" y="-5088"/>
              <a:ext cx="6663624" cy="6360176"/>
            </a:xfrm>
            <a:custGeom>
              <a:avLst/>
              <a:gdLst/>
              <a:ahLst/>
              <a:cxnLst/>
              <a:rect l="l" t="t" r="r" b="b"/>
              <a:pathLst>
                <a:path w="6663624" h="6360176">
                  <a:moveTo>
                    <a:pt x="3331812" y="5088"/>
                  </a:moveTo>
                  <a:lnTo>
                    <a:pt x="3331812" y="5088"/>
                  </a:lnTo>
                  <a:cubicBezTo>
                    <a:pt x="2194111" y="0"/>
                    <a:pt x="1140649" y="604036"/>
                    <a:pt x="570324" y="1588475"/>
                  </a:cubicBezTo>
                  <a:cubicBezTo>
                    <a:pt x="0" y="2572913"/>
                    <a:pt x="0" y="3787263"/>
                    <a:pt x="570324" y="4771701"/>
                  </a:cubicBezTo>
                  <a:cubicBezTo>
                    <a:pt x="1140649" y="5756140"/>
                    <a:pt x="2194111" y="6360176"/>
                    <a:pt x="3331812" y="6355088"/>
                  </a:cubicBezTo>
                  <a:cubicBezTo>
                    <a:pt x="4469513" y="6360176"/>
                    <a:pt x="5522976" y="5756140"/>
                    <a:pt x="6093300" y="4771701"/>
                  </a:cubicBezTo>
                  <a:cubicBezTo>
                    <a:pt x="6663624" y="3787263"/>
                    <a:pt x="6663624" y="2572913"/>
                    <a:pt x="6093300" y="1588475"/>
                  </a:cubicBezTo>
                  <a:cubicBezTo>
                    <a:pt x="5522976" y="604036"/>
                    <a:pt x="4469513" y="0"/>
                    <a:pt x="3331812" y="5088"/>
                  </a:cubicBezTo>
                  <a:close/>
                </a:path>
              </a:pathLst>
            </a:custGeom>
            <a:solidFill>
              <a:srgbClr val="74C200"/>
            </a:solidFill>
          </p:spPr>
        </p:sp>
        <p:sp>
          <p:nvSpPr>
            <p:cNvPr id="8" name="Freeform 8"/>
            <p:cNvSpPr/>
            <p:nvPr/>
          </p:nvSpPr>
          <p:spPr>
            <a:xfrm>
              <a:off x="284320" y="415956"/>
              <a:ext cx="5781360" cy="5518089"/>
            </a:xfrm>
            <a:custGeom>
              <a:avLst/>
              <a:gdLst/>
              <a:ahLst/>
              <a:cxnLst/>
              <a:rect l="l" t="t" r="r" b="b"/>
              <a:pathLst>
                <a:path w="5781360" h="5518089">
                  <a:moveTo>
                    <a:pt x="2890680" y="4414"/>
                  </a:moveTo>
                  <a:cubicBezTo>
                    <a:pt x="1903611" y="0"/>
                    <a:pt x="989627" y="524062"/>
                    <a:pt x="494813" y="1378160"/>
                  </a:cubicBezTo>
                  <a:cubicBezTo>
                    <a:pt x="0" y="2232259"/>
                    <a:pt x="0" y="3285829"/>
                    <a:pt x="494813" y="4139928"/>
                  </a:cubicBezTo>
                  <a:cubicBezTo>
                    <a:pt x="989627" y="4994026"/>
                    <a:pt x="1903611" y="5518088"/>
                    <a:pt x="2890680" y="5513674"/>
                  </a:cubicBezTo>
                  <a:cubicBezTo>
                    <a:pt x="3877749" y="5518088"/>
                    <a:pt x="4791733" y="4994026"/>
                    <a:pt x="5286547" y="4139928"/>
                  </a:cubicBezTo>
                  <a:cubicBezTo>
                    <a:pt x="5781360" y="3285829"/>
                    <a:pt x="5781360" y="2232259"/>
                    <a:pt x="5286547" y="1378161"/>
                  </a:cubicBezTo>
                  <a:cubicBezTo>
                    <a:pt x="4791733" y="524062"/>
                    <a:pt x="3877749" y="0"/>
                    <a:pt x="2890680" y="4414"/>
                  </a:cubicBezTo>
                  <a:close/>
                </a:path>
              </a:pathLst>
            </a:custGeom>
            <a:blipFill>
              <a:blip r:embed="rId4"/>
              <a:stretch>
                <a:fillRect l="-14750" r="-14750"/>
              </a:stretch>
            </a:blipFill>
          </p:spPr>
        </p:sp>
      </p:grpSp>
      <p:sp>
        <p:nvSpPr>
          <p:cNvPr id="9" name="Freeform 9"/>
          <p:cNvSpPr/>
          <p:nvPr/>
        </p:nvSpPr>
        <p:spPr>
          <a:xfrm rot="1296047">
            <a:off x="10335563" y="-2048179"/>
            <a:ext cx="12631674" cy="3584237"/>
          </a:xfrm>
          <a:custGeom>
            <a:avLst/>
            <a:gdLst/>
            <a:ahLst/>
            <a:cxnLst/>
            <a:rect l="l" t="t" r="r" b="b"/>
            <a:pathLst>
              <a:path w="12631674" h="3584237">
                <a:moveTo>
                  <a:pt x="0" y="0"/>
                </a:moveTo>
                <a:lnTo>
                  <a:pt x="12631674" y="0"/>
                </a:lnTo>
                <a:lnTo>
                  <a:pt x="12631674" y="3584238"/>
                </a:lnTo>
                <a:lnTo>
                  <a:pt x="0" y="3584238"/>
                </a:lnTo>
                <a:lnTo>
                  <a:pt x="0" y="0"/>
                </a:lnTo>
                <a:close/>
              </a:path>
            </a:pathLst>
          </a:custGeom>
          <a:blipFill>
            <a:blip r:embed="rId5">
              <a:alphaModFix amt="19999"/>
              <a:extLst>
                <a:ext uri="{96DAC541-7B7A-43D3-8B79-37D633B846F1}">
                  <asvg:svgBlip xmlns:asvg="http://schemas.microsoft.com/office/drawing/2016/SVG/main" xmlns="" r:embed="rId6"/>
                </a:ext>
              </a:extLst>
            </a:blip>
            <a:stretch>
              <a:fillRect/>
            </a:stretch>
          </a:blipFill>
        </p:spPr>
      </p:sp>
      <p:sp>
        <p:nvSpPr>
          <p:cNvPr id="10" name="Freeform 10"/>
          <p:cNvSpPr/>
          <p:nvPr/>
        </p:nvSpPr>
        <p:spPr>
          <a:xfrm rot="-1069725">
            <a:off x="12880433" y="8550886"/>
            <a:ext cx="9612856" cy="2619503"/>
          </a:xfrm>
          <a:custGeom>
            <a:avLst/>
            <a:gdLst/>
            <a:ahLst/>
            <a:cxnLst/>
            <a:rect l="l" t="t" r="r" b="b"/>
            <a:pathLst>
              <a:path w="9612856" h="2619503">
                <a:moveTo>
                  <a:pt x="0" y="0"/>
                </a:moveTo>
                <a:lnTo>
                  <a:pt x="9612857" y="0"/>
                </a:lnTo>
                <a:lnTo>
                  <a:pt x="9612857" y="2619503"/>
                </a:lnTo>
                <a:lnTo>
                  <a:pt x="0" y="2619503"/>
                </a:lnTo>
                <a:lnTo>
                  <a:pt x="0" y="0"/>
                </a:lnTo>
                <a:close/>
              </a:path>
            </a:pathLst>
          </a:custGeom>
          <a:blipFill>
            <a:blip r:embed="rId7">
              <a:alphaModFix amt="19999"/>
              <a:extLst>
                <a:ext uri="{96DAC541-7B7A-43D3-8B79-37D633B846F1}">
                  <asvg:svgBlip xmlns:asvg="http://schemas.microsoft.com/office/drawing/2016/SVG/main" xmlns="" r:embed="rId8"/>
                </a:ext>
              </a:extLst>
            </a:blip>
            <a:stretch>
              <a:fillRect/>
            </a:stretch>
          </a:blipFill>
        </p:spPr>
      </p:sp>
      <p:sp>
        <p:nvSpPr>
          <p:cNvPr id="11" name="TextBox 11"/>
          <p:cNvSpPr txBox="1"/>
          <p:nvPr/>
        </p:nvSpPr>
        <p:spPr>
          <a:xfrm>
            <a:off x="6121596" y="-66040"/>
            <a:ext cx="9346448" cy="1094740"/>
          </a:xfrm>
          <a:prstGeom prst="rect">
            <a:avLst/>
          </a:prstGeom>
        </p:spPr>
        <p:txBody>
          <a:bodyPr lIns="0" tIns="0" rIns="0" bIns="0" rtlCol="0" anchor="t">
            <a:spAutoFit/>
          </a:bodyPr>
          <a:lstStyle/>
          <a:p>
            <a:pPr algn="l">
              <a:lnSpc>
                <a:spcPts val="8959"/>
              </a:lnSpc>
            </a:pPr>
            <a:r>
              <a:rPr lang="en-US" sz="6399" spc="-159">
                <a:solidFill>
                  <a:srgbClr val="007D00"/>
                </a:solidFill>
                <a:latin typeface="Poppins Bold"/>
                <a:ea typeface="Poppins Bold"/>
                <a:cs typeface="Poppins Bold"/>
                <a:sym typeface="Poppins Bold"/>
              </a:rPr>
              <a:t>ORACY FOR LEARNING</a:t>
            </a:r>
          </a:p>
        </p:txBody>
      </p:sp>
      <p:sp>
        <p:nvSpPr>
          <p:cNvPr id="12" name="TextBox 12"/>
          <p:cNvSpPr txBox="1"/>
          <p:nvPr/>
        </p:nvSpPr>
        <p:spPr>
          <a:xfrm>
            <a:off x="5131850" y="765248"/>
            <a:ext cx="19641169" cy="1375142"/>
          </a:xfrm>
          <a:prstGeom prst="rect">
            <a:avLst/>
          </a:prstGeom>
        </p:spPr>
        <p:txBody>
          <a:bodyPr lIns="0" tIns="0" rIns="0" bIns="0" rtlCol="0" anchor="t">
            <a:spAutoFit/>
          </a:bodyPr>
          <a:lstStyle/>
          <a:p>
            <a:pPr algn="l">
              <a:lnSpc>
                <a:spcPts val="3544"/>
              </a:lnSpc>
            </a:pPr>
            <a:endParaRPr/>
          </a:p>
          <a:p>
            <a:pPr algn="l">
              <a:lnSpc>
                <a:spcPts val="3544"/>
              </a:lnSpc>
            </a:pPr>
            <a:r>
              <a:rPr lang="en-US" sz="2531" spc="-63">
                <a:solidFill>
                  <a:srgbClr val="74C200"/>
                </a:solidFill>
                <a:latin typeface="Poppins Bold"/>
                <a:ea typeface="Poppins Bold"/>
                <a:cs typeface="Poppins Bold"/>
                <a:sym typeface="Poppins Bold"/>
              </a:rPr>
              <a:t>Oracy for learning supports pupils to actively engage with</a:t>
            </a:r>
          </a:p>
          <a:p>
            <a:pPr algn="l">
              <a:lnSpc>
                <a:spcPts val="3544"/>
              </a:lnSpc>
            </a:pPr>
            <a:r>
              <a:rPr lang="en-US" sz="2531" spc="-63">
                <a:solidFill>
                  <a:srgbClr val="74C200"/>
                </a:solidFill>
                <a:latin typeface="Poppins Bold"/>
                <a:ea typeface="Poppins Bold"/>
                <a:cs typeface="Poppins Bold"/>
                <a:sym typeface="Poppins Bold"/>
              </a:rPr>
              <a:t>learning material through spoken expression.</a:t>
            </a:r>
          </a:p>
          <a:p>
            <a:pPr algn="l">
              <a:lnSpc>
                <a:spcPts val="103"/>
              </a:lnSpc>
            </a:pPr>
            <a:endParaRPr lang="en-US" sz="2531" spc="-63">
              <a:solidFill>
                <a:srgbClr val="74C200"/>
              </a:solidFill>
              <a:latin typeface="Poppins Bold"/>
              <a:ea typeface="Poppins Bold"/>
              <a:cs typeface="Poppins Bold"/>
              <a:sym typeface="Poppins Bold"/>
            </a:endParaRPr>
          </a:p>
        </p:txBody>
      </p:sp>
      <p:sp>
        <p:nvSpPr>
          <p:cNvPr id="13" name="TextBox 13"/>
          <p:cNvSpPr txBox="1"/>
          <p:nvPr/>
        </p:nvSpPr>
        <p:spPr>
          <a:xfrm>
            <a:off x="6121596" y="2680693"/>
            <a:ext cx="11938572" cy="7179945"/>
          </a:xfrm>
          <a:prstGeom prst="rect">
            <a:avLst/>
          </a:prstGeom>
        </p:spPr>
        <p:txBody>
          <a:bodyPr lIns="0" tIns="0" rIns="0" bIns="0" rtlCol="0" anchor="t">
            <a:spAutoFit/>
          </a:bodyPr>
          <a:lstStyle/>
          <a:p>
            <a:pPr algn="l">
              <a:lnSpc>
                <a:spcPts val="3779"/>
              </a:lnSpc>
            </a:pPr>
            <a:r>
              <a:rPr lang="en-US" sz="2699" spc="67">
                <a:solidFill>
                  <a:srgbClr val="000000"/>
                </a:solidFill>
                <a:latin typeface="Arial"/>
                <a:ea typeface="Arial"/>
                <a:cs typeface="Arial"/>
                <a:sym typeface="Arial"/>
              </a:rPr>
              <a:t>Research by Sedova and Sedlacek (2023) demonstrates that the ability to use spoken language effectively—commonly referred to as oracy—plays a vital role in enhancing students' cognitive growth and academic success.</a:t>
            </a:r>
          </a:p>
          <a:p>
            <a:pPr algn="l">
              <a:lnSpc>
                <a:spcPts val="3779"/>
              </a:lnSpc>
            </a:pPr>
            <a:endParaRPr lang="en-US" sz="2699" spc="67">
              <a:solidFill>
                <a:srgbClr val="000000"/>
              </a:solidFill>
              <a:latin typeface="Arial"/>
              <a:ea typeface="Arial"/>
              <a:cs typeface="Arial"/>
              <a:sym typeface="Arial"/>
            </a:endParaRPr>
          </a:p>
          <a:p>
            <a:pPr algn="l">
              <a:lnSpc>
                <a:spcPts val="3779"/>
              </a:lnSpc>
            </a:pPr>
            <a:r>
              <a:rPr lang="en-US" sz="2699" spc="67">
                <a:solidFill>
                  <a:srgbClr val="000000"/>
                </a:solidFill>
                <a:latin typeface="Arial"/>
                <a:ea typeface="Arial"/>
                <a:cs typeface="Arial"/>
                <a:sym typeface="Arial"/>
              </a:rPr>
              <a:t> Their findings show that when children participate in meaningful, well-structured conversations, they not only develop stronger communication skills but also gain a deeper understanding of subject matter. </a:t>
            </a:r>
          </a:p>
          <a:p>
            <a:pPr algn="l">
              <a:lnSpc>
                <a:spcPts val="3779"/>
              </a:lnSpc>
            </a:pPr>
            <a:endParaRPr lang="en-US" sz="2699" spc="67">
              <a:solidFill>
                <a:srgbClr val="000000"/>
              </a:solidFill>
              <a:latin typeface="Arial"/>
              <a:ea typeface="Arial"/>
              <a:cs typeface="Arial"/>
              <a:sym typeface="Arial"/>
            </a:endParaRPr>
          </a:p>
          <a:p>
            <a:pPr algn="l">
              <a:lnSpc>
                <a:spcPts val="3779"/>
              </a:lnSpc>
            </a:pPr>
            <a:r>
              <a:rPr lang="en-US" sz="2699" spc="67">
                <a:solidFill>
                  <a:srgbClr val="000000"/>
                </a:solidFill>
                <a:latin typeface="Arial"/>
                <a:ea typeface="Arial"/>
                <a:cs typeface="Arial"/>
                <a:sym typeface="Arial"/>
              </a:rPr>
              <a:t>Activities such as classroom discussions, collaborative dialogue with peers, and teacher-facilitated conversations contribute to the development of critical thinking, problem-solving, and social-emotional skills.</a:t>
            </a:r>
          </a:p>
          <a:p>
            <a:pPr algn="l">
              <a:lnSpc>
                <a:spcPts val="3779"/>
              </a:lnSpc>
            </a:pPr>
            <a:endParaRPr lang="en-US" sz="2699" spc="67">
              <a:solidFill>
                <a:srgbClr val="000000"/>
              </a:solidFill>
              <a:latin typeface="Arial"/>
              <a:ea typeface="Arial"/>
              <a:cs typeface="Arial"/>
              <a:sym typeface="Arial"/>
            </a:endParaRPr>
          </a:p>
          <a:p>
            <a:pPr algn="l">
              <a:lnSpc>
                <a:spcPts val="3779"/>
              </a:lnSpc>
              <a:spcBef>
                <a:spcPct val="0"/>
              </a:spcBef>
            </a:pPr>
            <a:r>
              <a:rPr lang="en-US" sz="2699" spc="67">
                <a:solidFill>
                  <a:srgbClr val="000000"/>
                </a:solidFill>
                <a:latin typeface="Arial"/>
                <a:ea typeface="Arial"/>
                <a:cs typeface="Arial"/>
                <a:sym typeface="Arial"/>
              </a:rPr>
              <a:t> The study underscores the importance of creating opportunities for high-quality talk in the classroom, highlighting its potential to foster a virtuous cycle of learning and personal growth for all students.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3FAF3"/>
        </a:solidFill>
        <a:effectLst/>
      </p:bgPr>
    </p:bg>
    <p:spTree>
      <p:nvGrpSpPr>
        <p:cNvPr id="1" name=""/>
        <p:cNvGrpSpPr/>
        <p:nvPr/>
      </p:nvGrpSpPr>
      <p:grpSpPr>
        <a:xfrm>
          <a:off x="0" y="0"/>
          <a:ext cx="0" cy="0"/>
          <a:chOff x="0" y="0"/>
          <a:chExt cx="0" cy="0"/>
        </a:xfrm>
      </p:grpSpPr>
      <p:grpSp>
        <p:nvGrpSpPr>
          <p:cNvPr id="2" name="Group 2"/>
          <p:cNvGrpSpPr/>
          <p:nvPr/>
        </p:nvGrpSpPr>
        <p:grpSpPr>
          <a:xfrm>
            <a:off x="-233800" y="-841750"/>
            <a:ext cx="3086100" cy="11970500"/>
            <a:chOff x="0" y="0"/>
            <a:chExt cx="812800" cy="3152724"/>
          </a:xfrm>
        </p:grpSpPr>
        <p:sp>
          <p:nvSpPr>
            <p:cNvPr id="3" name="Freeform 3"/>
            <p:cNvSpPr/>
            <p:nvPr/>
          </p:nvSpPr>
          <p:spPr>
            <a:xfrm>
              <a:off x="0" y="0"/>
              <a:ext cx="812800" cy="3152724"/>
            </a:xfrm>
            <a:custGeom>
              <a:avLst/>
              <a:gdLst/>
              <a:ahLst/>
              <a:cxnLst/>
              <a:rect l="l" t="t" r="r" b="b"/>
              <a:pathLst>
                <a:path w="812800" h="3152724">
                  <a:moveTo>
                    <a:pt x="0" y="0"/>
                  </a:moveTo>
                  <a:lnTo>
                    <a:pt x="812800" y="0"/>
                  </a:lnTo>
                  <a:lnTo>
                    <a:pt x="812800" y="3152724"/>
                  </a:lnTo>
                  <a:lnTo>
                    <a:pt x="0" y="3152724"/>
                  </a:lnTo>
                  <a:close/>
                </a:path>
              </a:pathLst>
            </a:custGeom>
            <a:solidFill>
              <a:srgbClr val="545454"/>
            </a:solidFill>
          </p:spPr>
        </p:sp>
        <p:sp>
          <p:nvSpPr>
            <p:cNvPr id="4" name="TextBox 4"/>
            <p:cNvSpPr txBox="1"/>
            <p:nvPr/>
          </p:nvSpPr>
          <p:spPr>
            <a:xfrm>
              <a:off x="0" y="-38100"/>
              <a:ext cx="812800" cy="3190824"/>
            </a:xfrm>
            <a:prstGeom prst="rect">
              <a:avLst/>
            </a:prstGeom>
          </p:spPr>
          <p:txBody>
            <a:bodyPr lIns="50800" tIns="50800" rIns="50800" bIns="50800" rtlCol="0" anchor="ctr"/>
            <a:lstStyle/>
            <a:p>
              <a:pPr algn="ctr">
                <a:lnSpc>
                  <a:spcPts val="3499"/>
                </a:lnSpc>
              </a:pPr>
              <a:endParaRPr/>
            </a:p>
          </p:txBody>
        </p:sp>
      </p:grpSp>
      <p:sp>
        <p:nvSpPr>
          <p:cNvPr id="5" name="Freeform 5"/>
          <p:cNvSpPr/>
          <p:nvPr/>
        </p:nvSpPr>
        <p:spPr>
          <a:xfrm rot="5400000">
            <a:off x="-1554700" y="3600450"/>
            <a:ext cx="10287000" cy="3086100"/>
          </a:xfrm>
          <a:custGeom>
            <a:avLst/>
            <a:gdLst/>
            <a:ahLst/>
            <a:cxnLst/>
            <a:rect l="l" t="t" r="r" b="b"/>
            <a:pathLst>
              <a:path w="10287000" h="3086100">
                <a:moveTo>
                  <a:pt x="0" y="0"/>
                </a:moveTo>
                <a:lnTo>
                  <a:pt x="10287000" y="0"/>
                </a:lnTo>
                <a:lnTo>
                  <a:pt x="10287000" y="3086100"/>
                </a:lnTo>
                <a:lnTo>
                  <a:pt x="0" y="308610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grpSp>
        <p:nvGrpSpPr>
          <p:cNvPr id="6" name="Group 6"/>
          <p:cNvGrpSpPr>
            <a:grpSpLocks noChangeAspect="1"/>
          </p:cNvGrpSpPr>
          <p:nvPr/>
        </p:nvGrpSpPr>
        <p:grpSpPr>
          <a:xfrm>
            <a:off x="0" y="2140390"/>
            <a:ext cx="6006220" cy="6006220"/>
            <a:chOff x="0" y="0"/>
            <a:chExt cx="6350000" cy="6350000"/>
          </a:xfrm>
        </p:grpSpPr>
        <p:sp>
          <p:nvSpPr>
            <p:cNvPr id="7" name="Freeform 7"/>
            <p:cNvSpPr/>
            <p:nvPr/>
          </p:nvSpPr>
          <p:spPr>
            <a:xfrm>
              <a:off x="-156812" y="-5088"/>
              <a:ext cx="6663624" cy="6360176"/>
            </a:xfrm>
            <a:custGeom>
              <a:avLst/>
              <a:gdLst/>
              <a:ahLst/>
              <a:cxnLst/>
              <a:rect l="l" t="t" r="r" b="b"/>
              <a:pathLst>
                <a:path w="6663624" h="6360176">
                  <a:moveTo>
                    <a:pt x="3331812" y="5088"/>
                  </a:moveTo>
                  <a:lnTo>
                    <a:pt x="3331812" y="5088"/>
                  </a:lnTo>
                  <a:cubicBezTo>
                    <a:pt x="2194111" y="0"/>
                    <a:pt x="1140649" y="604036"/>
                    <a:pt x="570324" y="1588475"/>
                  </a:cubicBezTo>
                  <a:cubicBezTo>
                    <a:pt x="0" y="2572913"/>
                    <a:pt x="0" y="3787263"/>
                    <a:pt x="570324" y="4771701"/>
                  </a:cubicBezTo>
                  <a:cubicBezTo>
                    <a:pt x="1140649" y="5756140"/>
                    <a:pt x="2194111" y="6360176"/>
                    <a:pt x="3331812" y="6355088"/>
                  </a:cubicBezTo>
                  <a:cubicBezTo>
                    <a:pt x="4469513" y="6360176"/>
                    <a:pt x="5522976" y="5756140"/>
                    <a:pt x="6093300" y="4771701"/>
                  </a:cubicBezTo>
                  <a:cubicBezTo>
                    <a:pt x="6663624" y="3787263"/>
                    <a:pt x="6663624" y="2572913"/>
                    <a:pt x="6093300" y="1588475"/>
                  </a:cubicBezTo>
                  <a:cubicBezTo>
                    <a:pt x="5522976" y="604036"/>
                    <a:pt x="4469513" y="0"/>
                    <a:pt x="3331812" y="5088"/>
                  </a:cubicBezTo>
                  <a:close/>
                </a:path>
              </a:pathLst>
            </a:custGeom>
            <a:solidFill>
              <a:srgbClr val="74C200"/>
            </a:solidFill>
          </p:spPr>
        </p:sp>
        <p:sp>
          <p:nvSpPr>
            <p:cNvPr id="8" name="Freeform 8"/>
            <p:cNvSpPr/>
            <p:nvPr/>
          </p:nvSpPr>
          <p:spPr>
            <a:xfrm>
              <a:off x="284320" y="415956"/>
              <a:ext cx="5781360" cy="5518089"/>
            </a:xfrm>
            <a:custGeom>
              <a:avLst/>
              <a:gdLst/>
              <a:ahLst/>
              <a:cxnLst/>
              <a:rect l="l" t="t" r="r" b="b"/>
              <a:pathLst>
                <a:path w="5781360" h="5518089">
                  <a:moveTo>
                    <a:pt x="2890680" y="4414"/>
                  </a:moveTo>
                  <a:cubicBezTo>
                    <a:pt x="1903611" y="0"/>
                    <a:pt x="989627" y="524062"/>
                    <a:pt x="494813" y="1378160"/>
                  </a:cubicBezTo>
                  <a:cubicBezTo>
                    <a:pt x="0" y="2232259"/>
                    <a:pt x="0" y="3285829"/>
                    <a:pt x="494813" y="4139928"/>
                  </a:cubicBezTo>
                  <a:cubicBezTo>
                    <a:pt x="989627" y="4994026"/>
                    <a:pt x="1903611" y="5518088"/>
                    <a:pt x="2890680" y="5513674"/>
                  </a:cubicBezTo>
                  <a:cubicBezTo>
                    <a:pt x="3877749" y="5518088"/>
                    <a:pt x="4791733" y="4994026"/>
                    <a:pt x="5286547" y="4139928"/>
                  </a:cubicBezTo>
                  <a:cubicBezTo>
                    <a:pt x="5781360" y="3285829"/>
                    <a:pt x="5781360" y="2232259"/>
                    <a:pt x="5286547" y="1378161"/>
                  </a:cubicBezTo>
                  <a:cubicBezTo>
                    <a:pt x="4791733" y="524062"/>
                    <a:pt x="3877749" y="0"/>
                    <a:pt x="2890680" y="4414"/>
                  </a:cubicBezTo>
                  <a:close/>
                </a:path>
              </a:pathLst>
            </a:custGeom>
            <a:blipFill>
              <a:blip r:embed="rId4"/>
              <a:stretch>
                <a:fillRect l="-25346" r="-25346"/>
              </a:stretch>
            </a:blipFill>
          </p:spPr>
        </p:sp>
      </p:grpSp>
      <p:sp>
        <p:nvSpPr>
          <p:cNvPr id="9" name="Freeform 9"/>
          <p:cNvSpPr/>
          <p:nvPr/>
        </p:nvSpPr>
        <p:spPr>
          <a:xfrm rot="1296047">
            <a:off x="10335563" y="-2048179"/>
            <a:ext cx="12631674" cy="3584237"/>
          </a:xfrm>
          <a:custGeom>
            <a:avLst/>
            <a:gdLst/>
            <a:ahLst/>
            <a:cxnLst/>
            <a:rect l="l" t="t" r="r" b="b"/>
            <a:pathLst>
              <a:path w="12631674" h="3584237">
                <a:moveTo>
                  <a:pt x="0" y="0"/>
                </a:moveTo>
                <a:lnTo>
                  <a:pt x="12631674" y="0"/>
                </a:lnTo>
                <a:lnTo>
                  <a:pt x="12631674" y="3584238"/>
                </a:lnTo>
                <a:lnTo>
                  <a:pt x="0" y="3584238"/>
                </a:lnTo>
                <a:lnTo>
                  <a:pt x="0" y="0"/>
                </a:lnTo>
                <a:close/>
              </a:path>
            </a:pathLst>
          </a:custGeom>
          <a:blipFill>
            <a:blip r:embed="rId5">
              <a:alphaModFix amt="19999"/>
              <a:extLst>
                <a:ext uri="{96DAC541-7B7A-43D3-8B79-37D633B846F1}">
                  <asvg:svgBlip xmlns:asvg="http://schemas.microsoft.com/office/drawing/2016/SVG/main" xmlns="" r:embed="rId6"/>
                </a:ext>
              </a:extLst>
            </a:blip>
            <a:stretch>
              <a:fillRect/>
            </a:stretch>
          </a:blipFill>
        </p:spPr>
      </p:sp>
      <p:sp>
        <p:nvSpPr>
          <p:cNvPr id="10" name="Freeform 10"/>
          <p:cNvSpPr/>
          <p:nvPr/>
        </p:nvSpPr>
        <p:spPr>
          <a:xfrm rot="-1069725">
            <a:off x="12880433" y="8550886"/>
            <a:ext cx="9612856" cy="2619503"/>
          </a:xfrm>
          <a:custGeom>
            <a:avLst/>
            <a:gdLst/>
            <a:ahLst/>
            <a:cxnLst/>
            <a:rect l="l" t="t" r="r" b="b"/>
            <a:pathLst>
              <a:path w="9612856" h="2619503">
                <a:moveTo>
                  <a:pt x="0" y="0"/>
                </a:moveTo>
                <a:lnTo>
                  <a:pt x="9612857" y="0"/>
                </a:lnTo>
                <a:lnTo>
                  <a:pt x="9612857" y="2619503"/>
                </a:lnTo>
                <a:lnTo>
                  <a:pt x="0" y="2619503"/>
                </a:lnTo>
                <a:lnTo>
                  <a:pt x="0" y="0"/>
                </a:lnTo>
                <a:close/>
              </a:path>
            </a:pathLst>
          </a:custGeom>
          <a:blipFill>
            <a:blip r:embed="rId7">
              <a:alphaModFix amt="19999"/>
              <a:extLst>
                <a:ext uri="{96DAC541-7B7A-43D3-8B79-37D633B846F1}">
                  <asvg:svgBlip xmlns:asvg="http://schemas.microsoft.com/office/drawing/2016/SVG/main" xmlns="" r:embed="rId8"/>
                </a:ext>
              </a:extLst>
            </a:blip>
            <a:stretch>
              <a:fillRect/>
            </a:stretch>
          </a:blipFill>
        </p:spPr>
      </p:sp>
      <p:sp>
        <p:nvSpPr>
          <p:cNvPr id="11" name="TextBox 11"/>
          <p:cNvSpPr txBox="1"/>
          <p:nvPr/>
        </p:nvSpPr>
        <p:spPr>
          <a:xfrm>
            <a:off x="4491094" y="-87825"/>
            <a:ext cx="10570631" cy="2228215"/>
          </a:xfrm>
          <a:prstGeom prst="rect">
            <a:avLst/>
          </a:prstGeom>
        </p:spPr>
        <p:txBody>
          <a:bodyPr lIns="0" tIns="0" rIns="0" bIns="0" rtlCol="0" anchor="t">
            <a:spAutoFit/>
          </a:bodyPr>
          <a:lstStyle/>
          <a:p>
            <a:pPr algn="l">
              <a:lnSpc>
                <a:spcPts val="8959"/>
              </a:lnSpc>
            </a:pPr>
            <a:r>
              <a:rPr lang="en-US" sz="6399" spc="-159">
                <a:solidFill>
                  <a:srgbClr val="007D00"/>
                </a:solidFill>
                <a:latin typeface="Poppins Bold"/>
                <a:ea typeface="Poppins Bold"/>
                <a:cs typeface="Poppins Bold"/>
                <a:sym typeface="Poppins Bold"/>
              </a:rPr>
              <a:t>USING ORACY TO DEVELOP ATTENTION  </a:t>
            </a:r>
          </a:p>
        </p:txBody>
      </p:sp>
      <p:sp>
        <p:nvSpPr>
          <p:cNvPr id="12" name="TextBox 12"/>
          <p:cNvSpPr txBox="1"/>
          <p:nvPr/>
        </p:nvSpPr>
        <p:spPr>
          <a:xfrm>
            <a:off x="6006220" y="2299632"/>
            <a:ext cx="11763747" cy="6727190"/>
          </a:xfrm>
          <a:prstGeom prst="rect">
            <a:avLst/>
          </a:prstGeom>
        </p:spPr>
        <p:txBody>
          <a:bodyPr lIns="0" tIns="0" rIns="0" bIns="0" rtlCol="0" anchor="t">
            <a:spAutoFit/>
          </a:bodyPr>
          <a:lstStyle/>
          <a:p>
            <a:pPr algn="just">
              <a:lnSpc>
                <a:spcPts val="4059"/>
              </a:lnSpc>
            </a:pPr>
            <a:r>
              <a:rPr lang="en-US" sz="2899" spc="72">
                <a:solidFill>
                  <a:srgbClr val="020202"/>
                </a:solidFill>
                <a:latin typeface="Arial"/>
                <a:ea typeface="Arial"/>
                <a:cs typeface="Arial"/>
                <a:sym typeface="Arial"/>
              </a:rPr>
              <a:t>Structured oral activities are highly effective in enhancing student attention. When students engage in discussions, debates, or explanations, they transition from passive learning to active participation. </a:t>
            </a:r>
          </a:p>
          <a:p>
            <a:pPr algn="just">
              <a:lnSpc>
                <a:spcPts val="4059"/>
              </a:lnSpc>
            </a:pPr>
            <a:endParaRPr lang="en-US" sz="2899" spc="72">
              <a:solidFill>
                <a:srgbClr val="020202"/>
              </a:solidFill>
              <a:latin typeface="Arial"/>
              <a:ea typeface="Arial"/>
              <a:cs typeface="Arial"/>
              <a:sym typeface="Arial"/>
            </a:endParaRPr>
          </a:p>
          <a:p>
            <a:pPr algn="just">
              <a:lnSpc>
                <a:spcPts val="4059"/>
              </a:lnSpc>
            </a:pPr>
            <a:r>
              <a:rPr lang="en-US" sz="2899" spc="72">
                <a:solidFill>
                  <a:srgbClr val="020202"/>
                </a:solidFill>
                <a:latin typeface="Arial"/>
                <a:ea typeface="Arial"/>
                <a:cs typeface="Arial"/>
                <a:sym typeface="Arial"/>
              </a:rPr>
              <a:t>Activities such as group dialogues and reciprocal teaching encourage attentive listening and sustain engagement by fostering interaction and accountability. These approaches also minimise distractions by promoting continuous involvement. </a:t>
            </a:r>
          </a:p>
          <a:p>
            <a:pPr algn="just">
              <a:lnSpc>
                <a:spcPts val="4059"/>
              </a:lnSpc>
            </a:pPr>
            <a:endParaRPr lang="en-US" sz="2899" spc="72">
              <a:solidFill>
                <a:srgbClr val="020202"/>
              </a:solidFill>
              <a:latin typeface="Arial"/>
              <a:ea typeface="Arial"/>
              <a:cs typeface="Arial"/>
              <a:sym typeface="Arial"/>
            </a:endParaRPr>
          </a:p>
          <a:p>
            <a:pPr algn="just">
              <a:lnSpc>
                <a:spcPts val="4059"/>
              </a:lnSpc>
            </a:pPr>
            <a:r>
              <a:rPr lang="en-US" sz="2899" spc="72">
                <a:solidFill>
                  <a:srgbClr val="020202"/>
                </a:solidFill>
                <a:latin typeface="Arial"/>
                <a:ea typeface="Arial"/>
                <a:cs typeface="Arial"/>
                <a:sym typeface="Arial"/>
              </a:rPr>
              <a:t>Research suggests that attention improves when students actively listen, process information, and respond in real time, positioning oracy as a powerful strategy for maintaining focus in the classroom.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3FAF3"/>
        </a:solidFill>
        <a:effectLst/>
      </p:bgPr>
    </p:bg>
    <p:spTree>
      <p:nvGrpSpPr>
        <p:cNvPr id="1" name=""/>
        <p:cNvGrpSpPr/>
        <p:nvPr/>
      </p:nvGrpSpPr>
      <p:grpSpPr>
        <a:xfrm>
          <a:off x="0" y="0"/>
          <a:ext cx="0" cy="0"/>
          <a:chOff x="0" y="0"/>
          <a:chExt cx="0" cy="0"/>
        </a:xfrm>
      </p:grpSpPr>
      <p:grpSp>
        <p:nvGrpSpPr>
          <p:cNvPr id="2" name="Group 2"/>
          <p:cNvGrpSpPr/>
          <p:nvPr/>
        </p:nvGrpSpPr>
        <p:grpSpPr>
          <a:xfrm>
            <a:off x="-233800" y="-841750"/>
            <a:ext cx="3086100" cy="11970500"/>
            <a:chOff x="0" y="0"/>
            <a:chExt cx="812800" cy="3152724"/>
          </a:xfrm>
        </p:grpSpPr>
        <p:sp>
          <p:nvSpPr>
            <p:cNvPr id="3" name="Freeform 3"/>
            <p:cNvSpPr/>
            <p:nvPr/>
          </p:nvSpPr>
          <p:spPr>
            <a:xfrm>
              <a:off x="0" y="0"/>
              <a:ext cx="812800" cy="3152724"/>
            </a:xfrm>
            <a:custGeom>
              <a:avLst/>
              <a:gdLst/>
              <a:ahLst/>
              <a:cxnLst/>
              <a:rect l="l" t="t" r="r" b="b"/>
              <a:pathLst>
                <a:path w="812800" h="3152724">
                  <a:moveTo>
                    <a:pt x="0" y="0"/>
                  </a:moveTo>
                  <a:lnTo>
                    <a:pt x="812800" y="0"/>
                  </a:lnTo>
                  <a:lnTo>
                    <a:pt x="812800" y="3152724"/>
                  </a:lnTo>
                  <a:lnTo>
                    <a:pt x="0" y="3152724"/>
                  </a:lnTo>
                  <a:close/>
                </a:path>
              </a:pathLst>
            </a:custGeom>
            <a:solidFill>
              <a:srgbClr val="545454"/>
            </a:solidFill>
          </p:spPr>
        </p:sp>
        <p:sp>
          <p:nvSpPr>
            <p:cNvPr id="4" name="TextBox 4"/>
            <p:cNvSpPr txBox="1"/>
            <p:nvPr/>
          </p:nvSpPr>
          <p:spPr>
            <a:xfrm>
              <a:off x="0" y="-38100"/>
              <a:ext cx="812800" cy="3190824"/>
            </a:xfrm>
            <a:prstGeom prst="rect">
              <a:avLst/>
            </a:prstGeom>
          </p:spPr>
          <p:txBody>
            <a:bodyPr lIns="50800" tIns="50800" rIns="50800" bIns="50800" rtlCol="0" anchor="ctr"/>
            <a:lstStyle/>
            <a:p>
              <a:pPr algn="ctr">
                <a:lnSpc>
                  <a:spcPts val="3499"/>
                </a:lnSpc>
              </a:pPr>
              <a:endParaRPr/>
            </a:p>
          </p:txBody>
        </p:sp>
      </p:grpSp>
      <p:sp>
        <p:nvSpPr>
          <p:cNvPr id="5" name="Freeform 5"/>
          <p:cNvSpPr/>
          <p:nvPr/>
        </p:nvSpPr>
        <p:spPr>
          <a:xfrm rot="5400000">
            <a:off x="-1554700" y="3600450"/>
            <a:ext cx="10287000" cy="3086100"/>
          </a:xfrm>
          <a:custGeom>
            <a:avLst/>
            <a:gdLst/>
            <a:ahLst/>
            <a:cxnLst/>
            <a:rect l="l" t="t" r="r" b="b"/>
            <a:pathLst>
              <a:path w="10287000" h="3086100">
                <a:moveTo>
                  <a:pt x="0" y="0"/>
                </a:moveTo>
                <a:lnTo>
                  <a:pt x="10287000" y="0"/>
                </a:lnTo>
                <a:lnTo>
                  <a:pt x="10287000" y="3086100"/>
                </a:lnTo>
                <a:lnTo>
                  <a:pt x="0" y="308610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grpSp>
        <p:nvGrpSpPr>
          <p:cNvPr id="6" name="Group 6"/>
          <p:cNvGrpSpPr>
            <a:grpSpLocks noChangeAspect="1"/>
          </p:cNvGrpSpPr>
          <p:nvPr/>
        </p:nvGrpSpPr>
        <p:grpSpPr>
          <a:xfrm>
            <a:off x="585690" y="2327046"/>
            <a:ext cx="6006220" cy="6006220"/>
            <a:chOff x="0" y="0"/>
            <a:chExt cx="6350000" cy="6350000"/>
          </a:xfrm>
        </p:grpSpPr>
        <p:sp>
          <p:nvSpPr>
            <p:cNvPr id="7" name="Freeform 7"/>
            <p:cNvSpPr/>
            <p:nvPr/>
          </p:nvSpPr>
          <p:spPr>
            <a:xfrm>
              <a:off x="-156812" y="-5088"/>
              <a:ext cx="6663624" cy="6360176"/>
            </a:xfrm>
            <a:custGeom>
              <a:avLst/>
              <a:gdLst/>
              <a:ahLst/>
              <a:cxnLst/>
              <a:rect l="l" t="t" r="r" b="b"/>
              <a:pathLst>
                <a:path w="6663624" h="6360176">
                  <a:moveTo>
                    <a:pt x="3331812" y="5088"/>
                  </a:moveTo>
                  <a:lnTo>
                    <a:pt x="3331812" y="5088"/>
                  </a:lnTo>
                  <a:cubicBezTo>
                    <a:pt x="2194111" y="0"/>
                    <a:pt x="1140649" y="604036"/>
                    <a:pt x="570324" y="1588475"/>
                  </a:cubicBezTo>
                  <a:cubicBezTo>
                    <a:pt x="0" y="2572913"/>
                    <a:pt x="0" y="3787263"/>
                    <a:pt x="570324" y="4771701"/>
                  </a:cubicBezTo>
                  <a:cubicBezTo>
                    <a:pt x="1140649" y="5756140"/>
                    <a:pt x="2194111" y="6360176"/>
                    <a:pt x="3331812" y="6355088"/>
                  </a:cubicBezTo>
                  <a:cubicBezTo>
                    <a:pt x="4469513" y="6360176"/>
                    <a:pt x="5522976" y="5756140"/>
                    <a:pt x="6093300" y="4771701"/>
                  </a:cubicBezTo>
                  <a:cubicBezTo>
                    <a:pt x="6663624" y="3787263"/>
                    <a:pt x="6663624" y="2572913"/>
                    <a:pt x="6093300" y="1588475"/>
                  </a:cubicBezTo>
                  <a:cubicBezTo>
                    <a:pt x="5522976" y="604036"/>
                    <a:pt x="4469513" y="0"/>
                    <a:pt x="3331812" y="5088"/>
                  </a:cubicBezTo>
                  <a:close/>
                </a:path>
              </a:pathLst>
            </a:custGeom>
            <a:solidFill>
              <a:srgbClr val="74C200"/>
            </a:solidFill>
          </p:spPr>
        </p:sp>
        <p:sp>
          <p:nvSpPr>
            <p:cNvPr id="8" name="Freeform 8"/>
            <p:cNvSpPr/>
            <p:nvPr/>
          </p:nvSpPr>
          <p:spPr>
            <a:xfrm>
              <a:off x="284320" y="415956"/>
              <a:ext cx="5781360" cy="5518089"/>
            </a:xfrm>
            <a:custGeom>
              <a:avLst/>
              <a:gdLst/>
              <a:ahLst/>
              <a:cxnLst/>
              <a:rect l="l" t="t" r="r" b="b"/>
              <a:pathLst>
                <a:path w="5781360" h="5518089">
                  <a:moveTo>
                    <a:pt x="2890680" y="4414"/>
                  </a:moveTo>
                  <a:cubicBezTo>
                    <a:pt x="1903611" y="0"/>
                    <a:pt x="989627" y="524062"/>
                    <a:pt x="494813" y="1378160"/>
                  </a:cubicBezTo>
                  <a:cubicBezTo>
                    <a:pt x="0" y="2232259"/>
                    <a:pt x="0" y="3285829"/>
                    <a:pt x="494813" y="4139928"/>
                  </a:cubicBezTo>
                  <a:cubicBezTo>
                    <a:pt x="989627" y="4994026"/>
                    <a:pt x="1903611" y="5518088"/>
                    <a:pt x="2890680" y="5513674"/>
                  </a:cubicBezTo>
                  <a:cubicBezTo>
                    <a:pt x="3877749" y="5518088"/>
                    <a:pt x="4791733" y="4994026"/>
                    <a:pt x="5286547" y="4139928"/>
                  </a:cubicBezTo>
                  <a:cubicBezTo>
                    <a:pt x="5781360" y="3285829"/>
                    <a:pt x="5781360" y="2232259"/>
                    <a:pt x="5286547" y="1378161"/>
                  </a:cubicBezTo>
                  <a:cubicBezTo>
                    <a:pt x="4791733" y="524062"/>
                    <a:pt x="3877749" y="0"/>
                    <a:pt x="2890680" y="4414"/>
                  </a:cubicBezTo>
                  <a:close/>
                </a:path>
              </a:pathLst>
            </a:custGeom>
            <a:blipFill>
              <a:blip r:embed="rId4"/>
              <a:stretch>
                <a:fillRect l="-24555" r="-14693"/>
              </a:stretch>
            </a:blipFill>
          </p:spPr>
        </p:sp>
      </p:grpSp>
      <p:sp>
        <p:nvSpPr>
          <p:cNvPr id="9" name="Freeform 9"/>
          <p:cNvSpPr/>
          <p:nvPr/>
        </p:nvSpPr>
        <p:spPr>
          <a:xfrm rot="1296047">
            <a:off x="10335563" y="-2048179"/>
            <a:ext cx="12631674" cy="3584237"/>
          </a:xfrm>
          <a:custGeom>
            <a:avLst/>
            <a:gdLst/>
            <a:ahLst/>
            <a:cxnLst/>
            <a:rect l="l" t="t" r="r" b="b"/>
            <a:pathLst>
              <a:path w="12631674" h="3584237">
                <a:moveTo>
                  <a:pt x="0" y="0"/>
                </a:moveTo>
                <a:lnTo>
                  <a:pt x="12631674" y="0"/>
                </a:lnTo>
                <a:lnTo>
                  <a:pt x="12631674" y="3584238"/>
                </a:lnTo>
                <a:lnTo>
                  <a:pt x="0" y="3584238"/>
                </a:lnTo>
                <a:lnTo>
                  <a:pt x="0" y="0"/>
                </a:lnTo>
                <a:close/>
              </a:path>
            </a:pathLst>
          </a:custGeom>
          <a:blipFill>
            <a:blip r:embed="rId5">
              <a:alphaModFix amt="19999"/>
              <a:extLst>
                <a:ext uri="{96DAC541-7B7A-43D3-8B79-37D633B846F1}">
                  <asvg:svgBlip xmlns:asvg="http://schemas.microsoft.com/office/drawing/2016/SVG/main" xmlns="" r:embed="rId6"/>
                </a:ext>
              </a:extLst>
            </a:blip>
            <a:stretch>
              <a:fillRect/>
            </a:stretch>
          </a:blipFill>
        </p:spPr>
      </p:sp>
      <p:sp>
        <p:nvSpPr>
          <p:cNvPr id="10" name="Freeform 10"/>
          <p:cNvSpPr/>
          <p:nvPr/>
        </p:nvSpPr>
        <p:spPr>
          <a:xfrm rot="-1069725">
            <a:off x="12880433" y="8550886"/>
            <a:ext cx="9612856" cy="2619503"/>
          </a:xfrm>
          <a:custGeom>
            <a:avLst/>
            <a:gdLst/>
            <a:ahLst/>
            <a:cxnLst/>
            <a:rect l="l" t="t" r="r" b="b"/>
            <a:pathLst>
              <a:path w="9612856" h="2619503">
                <a:moveTo>
                  <a:pt x="0" y="0"/>
                </a:moveTo>
                <a:lnTo>
                  <a:pt x="9612857" y="0"/>
                </a:lnTo>
                <a:lnTo>
                  <a:pt x="9612857" y="2619503"/>
                </a:lnTo>
                <a:lnTo>
                  <a:pt x="0" y="2619503"/>
                </a:lnTo>
                <a:lnTo>
                  <a:pt x="0" y="0"/>
                </a:lnTo>
                <a:close/>
              </a:path>
            </a:pathLst>
          </a:custGeom>
          <a:blipFill>
            <a:blip r:embed="rId7">
              <a:alphaModFix amt="19999"/>
              <a:extLst>
                <a:ext uri="{96DAC541-7B7A-43D3-8B79-37D633B846F1}">
                  <asvg:svgBlip xmlns:asvg="http://schemas.microsoft.com/office/drawing/2016/SVG/main" xmlns="" r:embed="rId8"/>
                </a:ext>
              </a:extLst>
            </a:blip>
            <a:stretch>
              <a:fillRect/>
            </a:stretch>
          </a:blipFill>
        </p:spPr>
      </p:sp>
      <p:sp>
        <p:nvSpPr>
          <p:cNvPr id="11" name="TextBox 11"/>
          <p:cNvSpPr txBox="1"/>
          <p:nvPr/>
        </p:nvSpPr>
        <p:spPr>
          <a:xfrm>
            <a:off x="4412083" y="98831"/>
            <a:ext cx="12496189" cy="2228215"/>
          </a:xfrm>
          <a:prstGeom prst="rect">
            <a:avLst/>
          </a:prstGeom>
        </p:spPr>
        <p:txBody>
          <a:bodyPr lIns="0" tIns="0" rIns="0" bIns="0" rtlCol="0" anchor="t">
            <a:spAutoFit/>
          </a:bodyPr>
          <a:lstStyle/>
          <a:p>
            <a:pPr algn="l">
              <a:lnSpc>
                <a:spcPts val="8959"/>
              </a:lnSpc>
            </a:pPr>
            <a:r>
              <a:rPr lang="en-US" sz="6399" spc="-159">
                <a:solidFill>
                  <a:srgbClr val="007D00"/>
                </a:solidFill>
                <a:latin typeface="Poppins Bold"/>
                <a:ea typeface="Poppins Bold"/>
                <a:cs typeface="Poppins Bold"/>
                <a:sym typeface="Poppins Bold"/>
              </a:rPr>
              <a:t>USING ORACY TO DEVELOP THINKING</a:t>
            </a:r>
          </a:p>
        </p:txBody>
      </p:sp>
      <p:sp>
        <p:nvSpPr>
          <p:cNvPr id="12" name="TextBox 12"/>
          <p:cNvSpPr txBox="1"/>
          <p:nvPr/>
        </p:nvSpPr>
        <p:spPr>
          <a:xfrm>
            <a:off x="6591910" y="2628497"/>
            <a:ext cx="11696090" cy="7328535"/>
          </a:xfrm>
          <a:prstGeom prst="rect">
            <a:avLst/>
          </a:prstGeom>
        </p:spPr>
        <p:txBody>
          <a:bodyPr lIns="0" tIns="0" rIns="0" bIns="0" rtlCol="0" anchor="t">
            <a:spAutoFit/>
          </a:bodyPr>
          <a:lstStyle/>
          <a:p>
            <a:pPr algn="l">
              <a:lnSpc>
                <a:spcPts val="4199"/>
              </a:lnSpc>
            </a:pPr>
            <a:r>
              <a:rPr lang="en-US" sz="2999" spc="74">
                <a:solidFill>
                  <a:srgbClr val="020202"/>
                </a:solidFill>
                <a:latin typeface="Arial"/>
                <a:ea typeface="Arial"/>
                <a:cs typeface="Arial"/>
                <a:sym typeface="Arial"/>
              </a:rPr>
              <a:t>Engaging in hard thinking requires tackling complex problems and making critical decisions—processes that are greatly enhanced by oracy. </a:t>
            </a:r>
          </a:p>
          <a:p>
            <a:pPr algn="l">
              <a:lnSpc>
                <a:spcPts val="4199"/>
              </a:lnSpc>
            </a:pPr>
            <a:endParaRPr lang="en-US" sz="2999" spc="74">
              <a:solidFill>
                <a:srgbClr val="020202"/>
              </a:solidFill>
              <a:latin typeface="Arial"/>
              <a:ea typeface="Arial"/>
              <a:cs typeface="Arial"/>
              <a:sym typeface="Arial"/>
            </a:endParaRPr>
          </a:p>
          <a:p>
            <a:pPr algn="l">
              <a:lnSpc>
                <a:spcPts val="4199"/>
              </a:lnSpc>
            </a:pPr>
            <a:r>
              <a:rPr lang="en-US" sz="2999" spc="74">
                <a:solidFill>
                  <a:srgbClr val="020202"/>
                </a:solidFill>
                <a:latin typeface="Arial"/>
                <a:ea typeface="Arial"/>
                <a:cs typeface="Arial"/>
                <a:sym typeface="Arial"/>
              </a:rPr>
              <a:t>Strategies like Socratic questioning and debate prompt students to think aloud, express their reasoning, and evaluate multiple viewpoints. These methods help learners deconstruct complex concepts and link them to existing knowledge, thereby activating higher-order thinking skills. </a:t>
            </a:r>
          </a:p>
          <a:p>
            <a:pPr algn="l">
              <a:lnSpc>
                <a:spcPts val="4199"/>
              </a:lnSpc>
            </a:pPr>
            <a:endParaRPr lang="en-US" sz="2999" spc="74">
              <a:solidFill>
                <a:srgbClr val="020202"/>
              </a:solidFill>
              <a:latin typeface="Arial"/>
              <a:ea typeface="Arial"/>
              <a:cs typeface="Arial"/>
              <a:sym typeface="Arial"/>
            </a:endParaRPr>
          </a:p>
          <a:p>
            <a:pPr algn="l">
              <a:lnSpc>
                <a:spcPts val="4199"/>
              </a:lnSpc>
            </a:pPr>
            <a:r>
              <a:rPr lang="en-US" sz="2999" spc="74">
                <a:solidFill>
                  <a:srgbClr val="020202"/>
                </a:solidFill>
                <a:latin typeface="Arial"/>
                <a:ea typeface="Arial"/>
                <a:cs typeface="Arial"/>
                <a:sym typeface="Arial"/>
              </a:rPr>
              <a:t>By extending cognitive effort beyond written tasks, oracy provides diverse learners with meaningful ways to engage deeply with challenging material.</a:t>
            </a:r>
          </a:p>
          <a:p>
            <a:pPr algn="l">
              <a:lnSpc>
                <a:spcPts val="3779"/>
              </a:lnSpc>
            </a:pPr>
            <a:endParaRPr lang="en-US" sz="2999" spc="74">
              <a:solidFill>
                <a:srgbClr val="020202"/>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3FAF3"/>
        </a:solidFill>
        <a:effectLst/>
      </p:bgPr>
    </p:bg>
    <p:spTree>
      <p:nvGrpSpPr>
        <p:cNvPr id="1" name=""/>
        <p:cNvGrpSpPr/>
        <p:nvPr/>
      </p:nvGrpSpPr>
      <p:grpSpPr>
        <a:xfrm>
          <a:off x="0" y="0"/>
          <a:ext cx="0" cy="0"/>
          <a:chOff x="0" y="0"/>
          <a:chExt cx="0" cy="0"/>
        </a:xfrm>
      </p:grpSpPr>
      <p:grpSp>
        <p:nvGrpSpPr>
          <p:cNvPr id="2" name="Group 2"/>
          <p:cNvGrpSpPr/>
          <p:nvPr/>
        </p:nvGrpSpPr>
        <p:grpSpPr>
          <a:xfrm>
            <a:off x="-233800" y="-841750"/>
            <a:ext cx="3086100" cy="11970500"/>
            <a:chOff x="0" y="0"/>
            <a:chExt cx="812800" cy="3152724"/>
          </a:xfrm>
        </p:grpSpPr>
        <p:sp>
          <p:nvSpPr>
            <p:cNvPr id="3" name="Freeform 3"/>
            <p:cNvSpPr/>
            <p:nvPr/>
          </p:nvSpPr>
          <p:spPr>
            <a:xfrm>
              <a:off x="0" y="0"/>
              <a:ext cx="812800" cy="3152724"/>
            </a:xfrm>
            <a:custGeom>
              <a:avLst/>
              <a:gdLst/>
              <a:ahLst/>
              <a:cxnLst/>
              <a:rect l="l" t="t" r="r" b="b"/>
              <a:pathLst>
                <a:path w="812800" h="3152724">
                  <a:moveTo>
                    <a:pt x="0" y="0"/>
                  </a:moveTo>
                  <a:lnTo>
                    <a:pt x="812800" y="0"/>
                  </a:lnTo>
                  <a:lnTo>
                    <a:pt x="812800" y="3152724"/>
                  </a:lnTo>
                  <a:lnTo>
                    <a:pt x="0" y="3152724"/>
                  </a:lnTo>
                  <a:close/>
                </a:path>
              </a:pathLst>
            </a:custGeom>
            <a:solidFill>
              <a:srgbClr val="545454"/>
            </a:solidFill>
          </p:spPr>
        </p:sp>
        <p:sp>
          <p:nvSpPr>
            <p:cNvPr id="4" name="TextBox 4"/>
            <p:cNvSpPr txBox="1"/>
            <p:nvPr/>
          </p:nvSpPr>
          <p:spPr>
            <a:xfrm>
              <a:off x="0" y="-38100"/>
              <a:ext cx="812800" cy="3190824"/>
            </a:xfrm>
            <a:prstGeom prst="rect">
              <a:avLst/>
            </a:prstGeom>
          </p:spPr>
          <p:txBody>
            <a:bodyPr lIns="50800" tIns="50800" rIns="50800" bIns="50800" rtlCol="0" anchor="ctr"/>
            <a:lstStyle/>
            <a:p>
              <a:pPr algn="ctr">
                <a:lnSpc>
                  <a:spcPts val="3499"/>
                </a:lnSpc>
              </a:pPr>
              <a:endParaRPr/>
            </a:p>
          </p:txBody>
        </p:sp>
      </p:grpSp>
      <p:sp>
        <p:nvSpPr>
          <p:cNvPr id="5" name="Freeform 5"/>
          <p:cNvSpPr/>
          <p:nvPr/>
        </p:nvSpPr>
        <p:spPr>
          <a:xfrm rot="5400000">
            <a:off x="-1554700" y="3600450"/>
            <a:ext cx="10287000" cy="3086100"/>
          </a:xfrm>
          <a:custGeom>
            <a:avLst/>
            <a:gdLst/>
            <a:ahLst/>
            <a:cxnLst/>
            <a:rect l="l" t="t" r="r" b="b"/>
            <a:pathLst>
              <a:path w="10287000" h="3086100">
                <a:moveTo>
                  <a:pt x="0" y="0"/>
                </a:moveTo>
                <a:lnTo>
                  <a:pt x="10287000" y="0"/>
                </a:lnTo>
                <a:lnTo>
                  <a:pt x="10287000" y="3086100"/>
                </a:lnTo>
                <a:lnTo>
                  <a:pt x="0" y="308610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grpSp>
        <p:nvGrpSpPr>
          <p:cNvPr id="6" name="Group 6"/>
          <p:cNvGrpSpPr>
            <a:grpSpLocks noChangeAspect="1"/>
          </p:cNvGrpSpPr>
          <p:nvPr/>
        </p:nvGrpSpPr>
        <p:grpSpPr>
          <a:xfrm>
            <a:off x="794900" y="2140390"/>
            <a:ext cx="6006220" cy="6006220"/>
            <a:chOff x="0" y="0"/>
            <a:chExt cx="6350000" cy="6350000"/>
          </a:xfrm>
        </p:grpSpPr>
        <p:sp>
          <p:nvSpPr>
            <p:cNvPr id="7" name="Freeform 7"/>
            <p:cNvSpPr/>
            <p:nvPr/>
          </p:nvSpPr>
          <p:spPr>
            <a:xfrm>
              <a:off x="-156812" y="-5088"/>
              <a:ext cx="6663624" cy="6360176"/>
            </a:xfrm>
            <a:custGeom>
              <a:avLst/>
              <a:gdLst/>
              <a:ahLst/>
              <a:cxnLst/>
              <a:rect l="l" t="t" r="r" b="b"/>
              <a:pathLst>
                <a:path w="6663624" h="6360176">
                  <a:moveTo>
                    <a:pt x="3331812" y="5088"/>
                  </a:moveTo>
                  <a:lnTo>
                    <a:pt x="3331812" y="5088"/>
                  </a:lnTo>
                  <a:cubicBezTo>
                    <a:pt x="2194111" y="0"/>
                    <a:pt x="1140649" y="604036"/>
                    <a:pt x="570324" y="1588475"/>
                  </a:cubicBezTo>
                  <a:cubicBezTo>
                    <a:pt x="0" y="2572913"/>
                    <a:pt x="0" y="3787263"/>
                    <a:pt x="570324" y="4771701"/>
                  </a:cubicBezTo>
                  <a:cubicBezTo>
                    <a:pt x="1140649" y="5756140"/>
                    <a:pt x="2194111" y="6360176"/>
                    <a:pt x="3331812" y="6355088"/>
                  </a:cubicBezTo>
                  <a:cubicBezTo>
                    <a:pt x="4469513" y="6360176"/>
                    <a:pt x="5522976" y="5756140"/>
                    <a:pt x="6093300" y="4771701"/>
                  </a:cubicBezTo>
                  <a:cubicBezTo>
                    <a:pt x="6663624" y="3787263"/>
                    <a:pt x="6663624" y="2572913"/>
                    <a:pt x="6093300" y="1588475"/>
                  </a:cubicBezTo>
                  <a:cubicBezTo>
                    <a:pt x="5522976" y="604036"/>
                    <a:pt x="4469513" y="0"/>
                    <a:pt x="3331812" y="5088"/>
                  </a:cubicBezTo>
                  <a:close/>
                </a:path>
              </a:pathLst>
            </a:custGeom>
            <a:solidFill>
              <a:srgbClr val="74C200"/>
            </a:solidFill>
          </p:spPr>
        </p:sp>
        <p:sp>
          <p:nvSpPr>
            <p:cNvPr id="8" name="Freeform 8"/>
            <p:cNvSpPr/>
            <p:nvPr/>
          </p:nvSpPr>
          <p:spPr>
            <a:xfrm>
              <a:off x="284320" y="415956"/>
              <a:ext cx="5781360" cy="5518089"/>
            </a:xfrm>
            <a:custGeom>
              <a:avLst/>
              <a:gdLst/>
              <a:ahLst/>
              <a:cxnLst/>
              <a:rect l="l" t="t" r="r" b="b"/>
              <a:pathLst>
                <a:path w="5781360" h="5518089">
                  <a:moveTo>
                    <a:pt x="2890680" y="4414"/>
                  </a:moveTo>
                  <a:cubicBezTo>
                    <a:pt x="1903611" y="0"/>
                    <a:pt x="989627" y="524062"/>
                    <a:pt x="494813" y="1378160"/>
                  </a:cubicBezTo>
                  <a:cubicBezTo>
                    <a:pt x="0" y="2232259"/>
                    <a:pt x="0" y="3285829"/>
                    <a:pt x="494813" y="4139928"/>
                  </a:cubicBezTo>
                  <a:cubicBezTo>
                    <a:pt x="989627" y="4994026"/>
                    <a:pt x="1903611" y="5518088"/>
                    <a:pt x="2890680" y="5513674"/>
                  </a:cubicBezTo>
                  <a:cubicBezTo>
                    <a:pt x="3877749" y="5518088"/>
                    <a:pt x="4791733" y="4994026"/>
                    <a:pt x="5286547" y="4139928"/>
                  </a:cubicBezTo>
                  <a:cubicBezTo>
                    <a:pt x="5781360" y="3285829"/>
                    <a:pt x="5781360" y="2232259"/>
                    <a:pt x="5286547" y="1378161"/>
                  </a:cubicBezTo>
                  <a:cubicBezTo>
                    <a:pt x="4791733" y="524062"/>
                    <a:pt x="3877749" y="0"/>
                    <a:pt x="2890680" y="4414"/>
                  </a:cubicBezTo>
                  <a:close/>
                </a:path>
              </a:pathLst>
            </a:custGeom>
            <a:blipFill>
              <a:blip r:embed="rId4"/>
              <a:stretch>
                <a:fillRect l="-43423" r="-43423"/>
              </a:stretch>
            </a:blipFill>
          </p:spPr>
        </p:sp>
      </p:grpSp>
      <p:sp>
        <p:nvSpPr>
          <p:cNvPr id="9" name="Freeform 9"/>
          <p:cNvSpPr/>
          <p:nvPr/>
        </p:nvSpPr>
        <p:spPr>
          <a:xfrm rot="1296047">
            <a:off x="10335563" y="-2048179"/>
            <a:ext cx="12631674" cy="3584237"/>
          </a:xfrm>
          <a:custGeom>
            <a:avLst/>
            <a:gdLst/>
            <a:ahLst/>
            <a:cxnLst/>
            <a:rect l="l" t="t" r="r" b="b"/>
            <a:pathLst>
              <a:path w="12631674" h="3584237">
                <a:moveTo>
                  <a:pt x="0" y="0"/>
                </a:moveTo>
                <a:lnTo>
                  <a:pt x="12631674" y="0"/>
                </a:lnTo>
                <a:lnTo>
                  <a:pt x="12631674" y="3584238"/>
                </a:lnTo>
                <a:lnTo>
                  <a:pt x="0" y="3584238"/>
                </a:lnTo>
                <a:lnTo>
                  <a:pt x="0" y="0"/>
                </a:lnTo>
                <a:close/>
              </a:path>
            </a:pathLst>
          </a:custGeom>
          <a:blipFill>
            <a:blip r:embed="rId5">
              <a:alphaModFix amt="19999"/>
              <a:extLst>
                <a:ext uri="{96DAC541-7B7A-43D3-8B79-37D633B846F1}">
                  <asvg:svgBlip xmlns:asvg="http://schemas.microsoft.com/office/drawing/2016/SVG/main" xmlns="" r:embed="rId6"/>
                </a:ext>
              </a:extLst>
            </a:blip>
            <a:stretch>
              <a:fillRect/>
            </a:stretch>
          </a:blipFill>
        </p:spPr>
      </p:sp>
      <p:sp>
        <p:nvSpPr>
          <p:cNvPr id="10" name="Freeform 10"/>
          <p:cNvSpPr/>
          <p:nvPr/>
        </p:nvSpPr>
        <p:spPr>
          <a:xfrm rot="-1069725">
            <a:off x="12880433" y="8550886"/>
            <a:ext cx="9612856" cy="2619503"/>
          </a:xfrm>
          <a:custGeom>
            <a:avLst/>
            <a:gdLst/>
            <a:ahLst/>
            <a:cxnLst/>
            <a:rect l="l" t="t" r="r" b="b"/>
            <a:pathLst>
              <a:path w="9612856" h="2619503">
                <a:moveTo>
                  <a:pt x="0" y="0"/>
                </a:moveTo>
                <a:lnTo>
                  <a:pt x="9612857" y="0"/>
                </a:lnTo>
                <a:lnTo>
                  <a:pt x="9612857" y="2619503"/>
                </a:lnTo>
                <a:lnTo>
                  <a:pt x="0" y="2619503"/>
                </a:lnTo>
                <a:lnTo>
                  <a:pt x="0" y="0"/>
                </a:lnTo>
                <a:close/>
              </a:path>
            </a:pathLst>
          </a:custGeom>
          <a:blipFill>
            <a:blip r:embed="rId7">
              <a:alphaModFix amt="19999"/>
              <a:extLst>
                <a:ext uri="{96DAC541-7B7A-43D3-8B79-37D633B846F1}">
                  <asvg:svgBlip xmlns:asvg="http://schemas.microsoft.com/office/drawing/2016/SVG/main" xmlns="" r:embed="rId8"/>
                </a:ext>
              </a:extLst>
            </a:blip>
            <a:stretch>
              <a:fillRect/>
            </a:stretch>
          </a:blipFill>
        </p:spPr>
      </p:sp>
      <p:sp>
        <p:nvSpPr>
          <p:cNvPr id="11" name="TextBox 11"/>
          <p:cNvSpPr txBox="1"/>
          <p:nvPr/>
        </p:nvSpPr>
        <p:spPr>
          <a:xfrm>
            <a:off x="4576074" y="-87825"/>
            <a:ext cx="11147433" cy="2228215"/>
          </a:xfrm>
          <a:prstGeom prst="rect">
            <a:avLst/>
          </a:prstGeom>
        </p:spPr>
        <p:txBody>
          <a:bodyPr lIns="0" tIns="0" rIns="0" bIns="0" rtlCol="0" anchor="t">
            <a:spAutoFit/>
          </a:bodyPr>
          <a:lstStyle/>
          <a:p>
            <a:pPr algn="l">
              <a:lnSpc>
                <a:spcPts val="8959"/>
              </a:lnSpc>
            </a:pPr>
            <a:r>
              <a:rPr lang="en-US" sz="6399" spc="-159">
                <a:solidFill>
                  <a:srgbClr val="007D00"/>
                </a:solidFill>
                <a:latin typeface="Poppins Bold"/>
                <a:ea typeface="Poppins Bold"/>
                <a:cs typeface="Poppins Bold"/>
                <a:sym typeface="Poppins Bold"/>
              </a:rPr>
              <a:t>USING ORACY TO MAXIMISE MEMORY</a:t>
            </a:r>
          </a:p>
        </p:txBody>
      </p:sp>
      <p:sp>
        <p:nvSpPr>
          <p:cNvPr id="12" name="TextBox 12"/>
          <p:cNvSpPr txBox="1"/>
          <p:nvPr/>
        </p:nvSpPr>
        <p:spPr>
          <a:xfrm>
            <a:off x="6801120" y="2257782"/>
            <a:ext cx="11486880" cy="7602856"/>
          </a:xfrm>
          <a:prstGeom prst="rect">
            <a:avLst/>
          </a:prstGeom>
        </p:spPr>
        <p:txBody>
          <a:bodyPr lIns="0" tIns="0" rIns="0" bIns="0" rtlCol="0" anchor="t">
            <a:spAutoFit/>
          </a:bodyPr>
          <a:lstStyle/>
          <a:p>
            <a:pPr algn="just">
              <a:lnSpc>
                <a:spcPts val="4619"/>
              </a:lnSpc>
            </a:pPr>
            <a:r>
              <a:rPr lang="en-US" sz="3299" spc="82">
                <a:solidFill>
                  <a:srgbClr val="020202"/>
                </a:solidFill>
                <a:latin typeface="Arial"/>
                <a:ea typeface="Arial"/>
                <a:cs typeface="Arial"/>
                <a:sym typeface="Arial"/>
              </a:rPr>
              <a:t>Oracy is crucial for improving memory retention as it shifts learning from passive reception to active engagement. </a:t>
            </a:r>
          </a:p>
          <a:p>
            <a:pPr algn="just">
              <a:lnSpc>
                <a:spcPts val="4619"/>
              </a:lnSpc>
            </a:pPr>
            <a:endParaRPr lang="en-US" sz="3299" spc="82">
              <a:solidFill>
                <a:srgbClr val="020202"/>
              </a:solidFill>
              <a:latin typeface="Arial"/>
              <a:ea typeface="Arial"/>
              <a:cs typeface="Arial"/>
              <a:sym typeface="Arial"/>
            </a:endParaRPr>
          </a:p>
          <a:p>
            <a:pPr algn="just">
              <a:lnSpc>
                <a:spcPts val="4619"/>
              </a:lnSpc>
            </a:pPr>
            <a:r>
              <a:rPr lang="en-US" sz="3299" spc="82">
                <a:solidFill>
                  <a:srgbClr val="020202"/>
                </a:solidFill>
                <a:latin typeface="Arial"/>
                <a:ea typeface="Arial"/>
                <a:cs typeface="Arial"/>
                <a:sym typeface="Arial"/>
              </a:rPr>
              <a:t>Techniques such as verbal summarisation, peer teaching, and elaborative questioning stimulate various cognitive pathways, facilitating the transfer of information to long-term memory. </a:t>
            </a:r>
          </a:p>
          <a:p>
            <a:pPr algn="just">
              <a:lnSpc>
                <a:spcPts val="4619"/>
              </a:lnSpc>
            </a:pPr>
            <a:endParaRPr lang="en-US" sz="3299" spc="82">
              <a:solidFill>
                <a:srgbClr val="020202"/>
              </a:solidFill>
              <a:latin typeface="Arial"/>
              <a:ea typeface="Arial"/>
              <a:cs typeface="Arial"/>
              <a:sym typeface="Arial"/>
            </a:endParaRPr>
          </a:p>
          <a:p>
            <a:pPr algn="just">
              <a:lnSpc>
                <a:spcPts val="4619"/>
              </a:lnSpc>
            </a:pPr>
            <a:r>
              <a:rPr lang="en-US" sz="3299" spc="82">
                <a:solidFill>
                  <a:srgbClr val="020202"/>
                </a:solidFill>
                <a:latin typeface="Arial"/>
                <a:ea typeface="Arial"/>
                <a:cs typeface="Arial"/>
                <a:sym typeface="Arial"/>
              </a:rPr>
              <a:t>Through interactive discussions, students rehearse and process material in purposeful ways, easing cognitive load and improving recall. This approach aligns with principles from cognitive science, emphasising that retrieval through speaking strengthens memory consolidation.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3FAF3"/>
        </a:solidFill>
        <a:effectLst/>
      </p:bgPr>
    </p:bg>
    <p:spTree>
      <p:nvGrpSpPr>
        <p:cNvPr id="1" name=""/>
        <p:cNvGrpSpPr/>
        <p:nvPr/>
      </p:nvGrpSpPr>
      <p:grpSpPr>
        <a:xfrm>
          <a:off x="0" y="0"/>
          <a:ext cx="0" cy="0"/>
          <a:chOff x="0" y="0"/>
          <a:chExt cx="0" cy="0"/>
        </a:xfrm>
      </p:grpSpPr>
      <p:grpSp>
        <p:nvGrpSpPr>
          <p:cNvPr id="2" name="Group 2"/>
          <p:cNvGrpSpPr/>
          <p:nvPr/>
        </p:nvGrpSpPr>
        <p:grpSpPr>
          <a:xfrm>
            <a:off x="-233800" y="-841750"/>
            <a:ext cx="3086100" cy="11970500"/>
            <a:chOff x="0" y="0"/>
            <a:chExt cx="812800" cy="3152724"/>
          </a:xfrm>
        </p:grpSpPr>
        <p:sp>
          <p:nvSpPr>
            <p:cNvPr id="3" name="Freeform 3"/>
            <p:cNvSpPr/>
            <p:nvPr/>
          </p:nvSpPr>
          <p:spPr>
            <a:xfrm>
              <a:off x="0" y="0"/>
              <a:ext cx="812800" cy="3152724"/>
            </a:xfrm>
            <a:custGeom>
              <a:avLst/>
              <a:gdLst/>
              <a:ahLst/>
              <a:cxnLst/>
              <a:rect l="l" t="t" r="r" b="b"/>
              <a:pathLst>
                <a:path w="812800" h="3152724">
                  <a:moveTo>
                    <a:pt x="0" y="0"/>
                  </a:moveTo>
                  <a:lnTo>
                    <a:pt x="812800" y="0"/>
                  </a:lnTo>
                  <a:lnTo>
                    <a:pt x="812800" y="3152724"/>
                  </a:lnTo>
                  <a:lnTo>
                    <a:pt x="0" y="3152724"/>
                  </a:lnTo>
                  <a:close/>
                </a:path>
              </a:pathLst>
            </a:custGeom>
            <a:solidFill>
              <a:srgbClr val="545454"/>
            </a:solidFill>
          </p:spPr>
        </p:sp>
        <p:sp>
          <p:nvSpPr>
            <p:cNvPr id="4" name="TextBox 4"/>
            <p:cNvSpPr txBox="1"/>
            <p:nvPr/>
          </p:nvSpPr>
          <p:spPr>
            <a:xfrm>
              <a:off x="0" y="-38100"/>
              <a:ext cx="812800" cy="3190824"/>
            </a:xfrm>
            <a:prstGeom prst="rect">
              <a:avLst/>
            </a:prstGeom>
          </p:spPr>
          <p:txBody>
            <a:bodyPr lIns="50800" tIns="50800" rIns="50800" bIns="50800" rtlCol="0" anchor="ctr"/>
            <a:lstStyle/>
            <a:p>
              <a:pPr algn="ctr">
                <a:lnSpc>
                  <a:spcPts val="3499"/>
                </a:lnSpc>
              </a:pPr>
              <a:endParaRPr/>
            </a:p>
          </p:txBody>
        </p:sp>
      </p:grpSp>
      <p:sp>
        <p:nvSpPr>
          <p:cNvPr id="5" name="Freeform 5"/>
          <p:cNvSpPr/>
          <p:nvPr/>
        </p:nvSpPr>
        <p:spPr>
          <a:xfrm rot="5400000">
            <a:off x="-1554700" y="3600450"/>
            <a:ext cx="10287000" cy="3086100"/>
          </a:xfrm>
          <a:custGeom>
            <a:avLst/>
            <a:gdLst/>
            <a:ahLst/>
            <a:cxnLst/>
            <a:rect l="l" t="t" r="r" b="b"/>
            <a:pathLst>
              <a:path w="10287000" h="3086100">
                <a:moveTo>
                  <a:pt x="0" y="0"/>
                </a:moveTo>
                <a:lnTo>
                  <a:pt x="10287000" y="0"/>
                </a:lnTo>
                <a:lnTo>
                  <a:pt x="10287000" y="3086100"/>
                </a:lnTo>
                <a:lnTo>
                  <a:pt x="0" y="308610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grpSp>
        <p:nvGrpSpPr>
          <p:cNvPr id="6" name="Group 6"/>
          <p:cNvGrpSpPr>
            <a:grpSpLocks noChangeAspect="1"/>
          </p:cNvGrpSpPr>
          <p:nvPr/>
        </p:nvGrpSpPr>
        <p:grpSpPr>
          <a:xfrm>
            <a:off x="794900" y="2140390"/>
            <a:ext cx="6006220" cy="6006220"/>
            <a:chOff x="0" y="0"/>
            <a:chExt cx="6350000" cy="6350000"/>
          </a:xfrm>
        </p:grpSpPr>
        <p:sp>
          <p:nvSpPr>
            <p:cNvPr id="7" name="Freeform 7"/>
            <p:cNvSpPr/>
            <p:nvPr/>
          </p:nvSpPr>
          <p:spPr>
            <a:xfrm>
              <a:off x="-156812" y="-5088"/>
              <a:ext cx="6663624" cy="6360176"/>
            </a:xfrm>
            <a:custGeom>
              <a:avLst/>
              <a:gdLst/>
              <a:ahLst/>
              <a:cxnLst/>
              <a:rect l="l" t="t" r="r" b="b"/>
              <a:pathLst>
                <a:path w="6663624" h="6360176">
                  <a:moveTo>
                    <a:pt x="3331812" y="5088"/>
                  </a:moveTo>
                  <a:lnTo>
                    <a:pt x="3331812" y="5088"/>
                  </a:lnTo>
                  <a:cubicBezTo>
                    <a:pt x="2194111" y="0"/>
                    <a:pt x="1140649" y="604036"/>
                    <a:pt x="570324" y="1588475"/>
                  </a:cubicBezTo>
                  <a:cubicBezTo>
                    <a:pt x="0" y="2572913"/>
                    <a:pt x="0" y="3787263"/>
                    <a:pt x="570324" y="4771701"/>
                  </a:cubicBezTo>
                  <a:cubicBezTo>
                    <a:pt x="1140649" y="5756140"/>
                    <a:pt x="2194111" y="6360176"/>
                    <a:pt x="3331812" y="6355088"/>
                  </a:cubicBezTo>
                  <a:cubicBezTo>
                    <a:pt x="4469513" y="6360176"/>
                    <a:pt x="5522976" y="5756140"/>
                    <a:pt x="6093300" y="4771701"/>
                  </a:cubicBezTo>
                  <a:cubicBezTo>
                    <a:pt x="6663624" y="3787263"/>
                    <a:pt x="6663624" y="2572913"/>
                    <a:pt x="6093300" y="1588475"/>
                  </a:cubicBezTo>
                  <a:cubicBezTo>
                    <a:pt x="5522976" y="604036"/>
                    <a:pt x="4469513" y="0"/>
                    <a:pt x="3331812" y="5088"/>
                  </a:cubicBezTo>
                  <a:close/>
                </a:path>
              </a:pathLst>
            </a:custGeom>
            <a:solidFill>
              <a:srgbClr val="74C200"/>
            </a:solidFill>
          </p:spPr>
        </p:sp>
        <p:sp>
          <p:nvSpPr>
            <p:cNvPr id="8" name="Freeform 8"/>
            <p:cNvSpPr/>
            <p:nvPr/>
          </p:nvSpPr>
          <p:spPr>
            <a:xfrm>
              <a:off x="284320" y="415956"/>
              <a:ext cx="5781360" cy="5518089"/>
            </a:xfrm>
            <a:custGeom>
              <a:avLst/>
              <a:gdLst/>
              <a:ahLst/>
              <a:cxnLst/>
              <a:rect l="l" t="t" r="r" b="b"/>
              <a:pathLst>
                <a:path w="5781360" h="5518089">
                  <a:moveTo>
                    <a:pt x="2890680" y="4414"/>
                  </a:moveTo>
                  <a:cubicBezTo>
                    <a:pt x="1903611" y="0"/>
                    <a:pt x="989627" y="524062"/>
                    <a:pt x="494813" y="1378160"/>
                  </a:cubicBezTo>
                  <a:cubicBezTo>
                    <a:pt x="0" y="2232259"/>
                    <a:pt x="0" y="3285829"/>
                    <a:pt x="494813" y="4139928"/>
                  </a:cubicBezTo>
                  <a:cubicBezTo>
                    <a:pt x="989627" y="4994026"/>
                    <a:pt x="1903611" y="5518088"/>
                    <a:pt x="2890680" y="5513674"/>
                  </a:cubicBezTo>
                  <a:cubicBezTo>
                    <a:pt x="3877749" y="5518088"/>
                    <a:pt x="4791733" y="4994026"/>
                    <a:pt x="5286547" y="4139928"/>
                  </a:cubicBezTo>
                  <a:cubicBezTo>
                    <a:pt x="5781360" y="3285829"/>
                    <a:pt x="5781360" y="2232259"/>
                    <a:pt x="5286547" y="1378161"/>
                  </a:cubicBezTo>
                  <a:cubicBezTo>
                    <a:pt x="4791733" y="524062"/>
                    <a:pt x="3877749" y="0"/>
                    <a:pt x="2890680" y="4414"/>
                  </a:cubicBezTo>
                  <a:close/>
                </a:path>
              </a:pathLst>
            </a:custGeom>
            <a:blipFill>
              <a:blip r:embed="rId4"/>
              <a:stretch>
                <a:fillRect l="-29038" r="-20105"/>
              </a:stretch>
            </a:blipFill>
          </p:spPr>
        </p:sp>
      </p:grpSp>
      <p:sp>
        <p:nvSpPr>
          <p:cNvPr id="9" name="Freeform 9"/>
          <p:cNvSpPr/>
          <p:nvPr/>
        </p:nvSpPr>
        <p:spPr>
          <a:xfrm rot="1296047">
            <a:off x="10335563" y="-2048179"/>
            <a:ext cx="12631674" cy="3584237"/>
          </a:xfrm>
          <a:custGeom>
            <a:avLst/>
            <a:gdLst/>
            <a:ahLst/>
            <a:cxnLst/>
            <a:rect l="l" t="t" r="r" b="b"/>
            <a:pathLst>
              <a:path w="12631674" h="3584237">
                <a:moveTo>
                  <a:pt x="0" y="0"/>
                </a:moveTo>
                <a:lnTo>
                  <a:pt x="12631674" y="0"/>
                </a:lnTo>
                <a:lnTo>
                  <a:pt x="12631674" y="3584238"/>
                </a:lnTo>
                <a:lnTo>
                  <a:pt x="0" y="3584238"/>
                </a:lnTo>
                <a:lnTo>
                  <a:pt x="0" y="0"/>
                </a:lnTo>
                <a:close/>
              </a:path>
            </a:pathLst>
          </a:custGeom>
          <a:blipFill>
            <a:blip r:embed="rId5">
              <a:alphaModFix amt="19999"/>
              <a:extLst>
                <a:ext uri="{96DAC541-7B7A-43D3-8B79-37D633B846F1}">
                  <asvg:svgBlip xmlns:asvg="http://schemas.microsoft.com/office/drawing/2016/SVG/main" xmlns="" r:embed="rId6"/>
                </a:ext>
              </a:extLst>
            </a:blip>
            <a:stretch>
              <a:fillRect/>
            </a:stretch>
          </a:blipFill>
        </p:spPr>
      </p:sp>
      <p:sp>
        <p:nvSpPr>
          <p:cNvPr id="10" name="Freeform 10"/>
          <p:cNvSpPr/>
          <p:nvPr/>
        </p:nvSpPr>
        <p:spPr>
          <a:xfrm rot="-1069725">
            <a:off x="12880433" y="8550886"/>
            <a:ext cx="9612856" cy="2619503"/>
          </a:xfrm>
          <a:custGeom>
            <a:avLst/>
            <a:gdLst/>
            <a:ahLst/>
            <a:cxnLst/>
            <a:rect l="l" t="t" r="r" b="b"/>
            <a:pathLst>
              <a:path w="9612856" h="2619503">
                <a:moveTo>
                  <a:pt x="0" y="0"/>
                </a:moveTo>
                <a:lnTo>
                  <a:pt x="9612857" y="0"/>
                </a:lnTo>
                <a:lnTo>
                  <a:pt x="9612857" y="2619503"/>
                </a:lnTo>
                <a:lnTo>
                  <a:pt x="0" y="2619503"/>
                </a:lnTo>
                <a:lnTo>
                  <a:pt x="0" y="0"/>
                </a:lnTo>
                <a:close/>
              </a:path>
            </a:pathLst>
          </a:custGeom>
          <a:blipFill>
            <a:blip r:embed="rId7">
              <a:alphaModFix amt="19999"/>
              <a:extLst>
                <a:ext uri="{96DAC541-7B7A-43D3-8B79-37D633B846F1}">
                  <asvg:svgBlip xmlns:asvg="http://schemas.microsoft.com/office/drawing/2016/SVG/main" xmlns="" r:embed="rId8"/>
                </a:ext>
              </a:extLst>
            </a:blip>
            <a:stretch>
              <a:fillRect/>
            </a:stretch>
          </a:blipFill>
        </p:spPr>
      </p:sp>
      <p:sp>
        <p:nvSpPr>
          <p:cNvPr id="11" name="TextBox 11"/>
          <p:cNvSpPr txBox="1"/>
          <p:nvPr/>
        </p:nvSpPr>
        <p:spPr>
          <a:xfrm>
            <a:off x="5446145" y="-95250"/>
            <a:ext cx="11484804" cy="1811019"/>
          </a:xfrm>
          <a:prstGeom prst="rect">
            <a:avLst/>
          </a:prstGeom>
        </p:spPr>
        <p:txBody>
          <a:bodyPr lIns="0" tIns="0" rIns="0" bIns="0" rtlCol="0" anchor="t">
            <a:spAutoFit/>
          </a:bodyPr>
          <a:lstStyle/>
          <a:p>
            <a:pPr algn="l">
              <a:lnSpc>
                <a:spcPts val="7280"/>
              </a:lnSpc>
            </a:pPr>
            <a:r>
              <a:rPr lang="en-US" sz="5200" spc="-130">
                <a:solidFill>
                  <a:srgbClr val="007D00"/>
                </a:solidFill>
                <a:latin typeface="Poppins Bold"/>
                <a:ea typeface="Poppins Bold"/>
                <a:cs typeface="Poppins Bold"/>
                <a:sym typeface="Poppins Bold"/>
              </a:rPr>
              <a:t>USING ORACY TO DEVELOP METACOGNITION AND REFLECTION </a:t>
            </a:r>
          </a:p>
        </p:txBody>
      </p:sp>
      <p:sp>
        <p:nvSpPr>
          <p:cNvPr id="12" name="TextBox 12"/>
          <p:cNvSpPr txBox="1"/>
          <p:nvPr/>
        </p:nvSpPr>
        <p:spPr>
          <a:xfrm>
            <a:off x="7532927" y="2064190"/>
            <a:ext cx="5751773" cy="679450"/>
          </a:xfrm>
          <a:prstGeom prst="rect">
            <a:avLst/>
          </a:prstGeom>
        </p:spPr>
        <p:txBody>
          <a:bodyPr lIns="0" tIns="0" rIns="0" bIns="0" rtlCol="0" anchor="t">
            <a:spAutoFit/>
          </a:bodyPr>
          <a:lstStyle/>
          <a:p>
            <a:pPr algn="l">
              <a:lnSpc>
                <a:spcPts val="5599"/>
              </a:lnSpc>
            </a:pPr>
            <a:r>
              <a:rPr lang="en-US" sz="3999" spc="-99">
                <a:solidFill>
                  <a:srgbClr val="74C200"/>
                </a:solidFill>
                <a:latin typeface="Poppins Bold"/>
                <a:ea typeface="Poppins Bold"/>
                <a:cs typeface="Poppins Bold"/>
                <a:sym typeface="Poppins Bold"/>
              </a:rPr>
              <a:t>ORACY FOR LEARNING </a:t>
            </a:r>
          </a:p>
        </p:txBody>
      </p:sp>
      <p:sp>
        <p:nvSpPr>
          <p:cNvPr id="13" name="TextBox 13"/>
          <p:cNvSpPr txBox="1"/>
          <p:nvPr/>
        </p:nvSpPr>
        <p:spPr>
          <a:xfrm>
            <a:off x="6931788" y="3048440"/>
            <a:ext cx="10755073" cy="7103110"/>
          </a:xfrm>
          <a:prstGeom prst="rect">
            <a:avLst/>
          </a:prstGeom>
        </p:spPr>
        <p:txBody>
          <a:bodyPr lIns="0" tIns="0" rIns="0" bIns="0" rtlCol="0" anchor="t">
            <a:spAutoFit/>
          </a:bodyPr>
          <a:lstStyle/>
          <a:p>
            <a:pPr algn="just">
              <a:lnSpc>
                <a:spcPts val="4339"/>
              </a:lnSpc>
            </a:pPr>
            <a:r>
              <a:rPr lang="en-US" sz="3099" spc="77">
                <a:solidFill>
                  <a:srgbClr val="020202"/>
                </a:solidFill>
                <a:latin typeface="Arial"/>
                <a:ea typeface="Arial"/>
                <a:cs typeface="Arial"/>
                <a:sym typeface="Arial"/>
              </a:rPr>
              <a:t>Oracy fosters metacognition by prompting students to articulate their thinking and reflect on their learning experiences. </a:t>
            </a:r>
          </a:p>
          <a:p>
            <a:pPr algn="just">
              <a:lnSpc>
                <a:spcPts val="4339"/>
              </a:lnSpc>
            </a:pPr>
            <a:endParaRPr lang="en-US" sz="3099" spc="77">
              <a:solidFill>
                <a:srgbClr val="020202"/>
              </a:solidFill>
              <a:latin typeface="Arial"/>
              <a:ea typeface="Arial"/>
              <a:cs typeface="Arial"/>
              <a:sym typeface="Arial"/>
            </a:endParaRPr>
          </a:p>
          <a:p>
            <a:pPr algn="just">
              <a:lnSpc>
                <a:spcPts val="4339"/>
              </a:lnSpc>
            </a:pPr>
            <a:r>
              <a:rPr lang="en-US" sz="3099" spc="77">
                <a:solidFill>
                  <a:srgbClr val="020202"/>
                </a:solidFill>
                <a:latin typeface="Arial"/>
                <a:ea typeface="Arial"/>
                <a:cs typeface="Arial"/>
                <a:sym typeface="Arial"/>
              </a:rPr>
              <a:t>Questions like “What approach did I take to solve this?” or “What could I do differently next time?” help students self-regulate and pinpoint areas for improvement.</a:t>
            </a:r>
          </a:p>
          <a:p>
            <a:pPr algn="just">
              <a:lnSpc>
                <a:spcPts val="4339"/>
              </a:lnSpc>
            </a:pPr>
            <a:endParaRPr lang="en-US" sz="3099" spc="77">
              <a:solidFill>
                <a:srgbClr val="020202"/>
              </a:solidFill>
              <a:latin typeface="Arial"/>
              <a:ea typeface="Arial"/>
              <a:cs typeface="Arial"/>
              <a:sym typeface="Arial"/>
            </a:endParaRPr>
          </a:p>
          <a:p>
            <a:pPr algn="just">
              <a:lnSpc>
                <a:spcPts val="4339"/>
              </a:lnSpc>
            </a:pPr>
            <a:r>
              <a:rPr lang="en-US" sz="3099" spc="77">
                <a:solidFill>
                  <a:srgbClr val="020202"/>
                </a:solidFill>
                <a:latin typeface="Arial"/>
                <a:ea typeface="Arial"/>
                <a:cs typeface="Arial"/>
                <a:sym typeface="Arial"/>
              </a:rPr>
              <a:t> Collaborative discussions further enrich this process by introducing students to a variety of strategies and perspectives, cultivating a culture of collective learning and heightened self-awareness. Such reflective practices are essential for nurturing independent, lifelong learners.</a:t>
            </a:r>
          </a:p>
        </p:txBody>
      </p:sp>
      <p:grpSp>
        <p:nvGrpSpPr>
          <p:cNvPr id="14" name="Group 14"/>
          <p:cNvGrpSpPr>
            <a:grpSpLocks noChangeAspect="1"/>
          </p:cNvGrpSpPr>
          <p:nvPr/>
        </p:nvGrpSpPr>
        <p:grpSpPr>
          <a:xfrm>
            <a:off x="794900" y="2140390"/>
            <a:ext cx="6006220" cy="6006220"/>
            <a:chOff x="0" y="0"/>
            <a:chExt cx="6350000" cy="6350000"/>
          </a:xfrm>
        </p:grpSpPr>
        <p:sp>
          <p:nvSpPr>
            <p:cNvPr id="15" name="Freeform 15"/>
            <p:cNvSpPr/>
            <p:nvPr/>
          </p:nvSpPr>
          <p:spPr>
            <a:xfrm>
              <a:off x="-156812" y="-5088"/>
              <a:ext cx="6663624" cy="6360176"/>
            </a:xfrm>
            <a:custGeom>
              <a:avLst/>
              <a:gdLst/>
              <a:ahLst/>
              <a:cxnLst/>
              <a:rect l="l" t="t" r="r" b="b"/>
              <a:pathLst>
                <a:path w="6663624" h="6360176">
                  <a:moveTo>
                    <a:pt x="3331812" y="5088"/>
                  </a:moveTo>
                  <a:lnTo>
                    <a:pt x="3331812" y="5088"/>
                  </a:lnTo>
                  <a:cubicBezTo>
                    <a:pt x="2194111" y="0"/>
                    <a:pt x="1140649" y="604036"/>
                    <a:pt x="570324" y="1588475"/>
                  </a:cubicBezTo>
                  <a:cubicBezTo>
                    <a:pt x="0" y="2572913"/>
                    <a:pt x="0" y="3787263"/>
                    <a:pt x="570324" y="4771701"/>
                  </a:cubicBezTo>
                  <a:cubicBezTo>
                    <a:pt x="1140649" y="5756140"/>
                    <a:pt x="2194111" y="6360176"/>
                    <a:pt x="3331812" y="6355088"/>
                  </a:cubicBezTo>
                  <a:cubicBezTo>
                    <a:pt x="4469513" y="6360176"/>
                    <a:pt x="5522976" y="5756140"/>
                    <a:pt x="6093300" y="4771701"/>
                  </a:cubicBezTo>
                  <a:cubicBezTo>
                    <a:pt x="6663624" y="3787263"/>
                    <a:pt x="6663624" y="2572913"/>
                    <a:pt x="6093300" y="1588475"/>
                  </a:cubicBezTo>
                  <a:cubicBezTo>
                    <a:pt x="5522976" y="604036"/>
                    <a:pt x="4469513" y="0"/>
                    <a:pt x="3331812" y="5088"/>
                  </a:cubicBezTo>
                  <a:close/>
                </a:path>
              </a:pathLst>
            </a:custGeom>
            <a:solidFill>
              <a:srgbClr val="74C200"/>
            </a:solidFill>
          </p:spPr>
        </p:sp>
        <p:sp>
          <p:nvSpPr>
            <p:cNvPr id="16" name="Freeform 16"/>
            <p:cNvSpPr/>
            <p:nvPr/>
          </p:nvSpPr>
          <p:spPr>
            <a:xfrm>
              <a:off x="284320" y="415956"/>
              <a:ext cx="5781360" cy="5518089"/>
            </a:xfrm>
            <a:custGeom>
              <a:avLst/>
              <a:gdLst/>
              <a:ahLst/>
              <a:cxnLst/>
              <a:rect l="l" t="t" r="r" b="b"/>
              <a:pathLst>
                <a:path w="5781360" h="5518089">
                  <a:moveTo>
                    <a:pt x="2890680" y="4414"/>
                  </a:moveTo>
                  <a:cubicBezTo>
                    <a:pt x="1903611" y="0"/>
                    <a:pt x="989627" y="524062"/>
                    <a:pt x="494813" y="1378160"/>
                  </a:cubicBezTo>
                  <a:cubicBezTo>
                    <a:pt x="0" y="2232259"/>
                    <a:pt x="0" y="3285829"/>
                    <a:pt x="494813" y="4139928"/>
                  </a:cubicBezTo>
                  <a:cubicBezTo>
                    <a:pt x="989627" y="4994026"/>
                    <a:pt x="1903611" y="5518088"/>
                    <a:pt x="2890680" y="5513674"/>
                  </a:cubicBezTo>
                  <a:cubicBezTo>
                    <a:pt x="3877749" y="5518088"/>
                    <a:pt x="4791733" y="4994026"/>
                    <a:pt x="5286547" y="4139928"/>
                  </a:cubicBezTo>
                  <a:cubicBezTo>
                    <a:pt x="5781360" y="3285829"/>
                    <a:pt x="5781360" y="2232259"/>
                    <a:pt x="5286547" y="1378161"/>
                  </a:cubicBezTo>
                  <a:cubicBezTo>
                    <a:pt x="4791733" y="524062"/>
                    <a:pt x="3877749" y="0"/>
                    <a:pt x="2890680" y="4414"/>
                  </a:cubicBezTo>
                  <a:close/>
                </a:path>
              </a:pathLst>
            </a:custGeom>
            <a:blipFill>
              <a:blip r:embed="rId9"/>
              <a:stretch>
                <a:fillRect l="-21364" r="-21364"/>
              </a:stretch>
            </a:blipFill>
          </p:spPr>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3FAF3"/>
        </a:solidFill>
        <a:effectLst/>
      </p:bgPr>
    </p:bg>
    <p:spTree>
      <p:nvGrpSpPr>
        <p:cNvPr id="1" name=""/>
        <p:cNvGrpSpPr/>
        <p:nvPr/>
      </p:nvGrpSpPr>
      <p:grpSpPr>
        <a:xfrm>
          <a:off x="0" y="0"/>
          <a:ext cx="0" cy="0"/>
          <a:chOff x="0" y="0"/>
          <a:chExt cx="0" cy="0"/>
        </a:xfrm>
      </p:grpSpPr>
      <p:grpSp>
        <p:nvGrpSpPr>
          <p:cNvPr id="2" name="Group 2"/>
          <p:cNvGrpSpPr/>
          <p:nvPr/>
        </p:nvGrpSpPr>
        <p:grpSpPr>
          <a:xfrm>
            <a:off x="-2194308" y="-2127755"/>
            <a:ext cx="23487258" cy="5220127"/>
            <a:chOff x="0" y="0"/>
            <a:chExt cx="6185945" cy="1374848"/>
          </a:xfrm>
        </p:grpSpPr>
        <p:sp>
          <p:nvSpPr>
            <p:cNvPr id="3" name="Freeform 3"/>
            <p:cNvSpPr/>
            <p:nvPr/>
          </p:nvSpPr>
          <p:spPr>
            <a:xfrm>
              <a:off x="0" y="0"/>
              <a:ext cx="6185945" cy="1374848"/>
            </a:xfrm>
            <a:custGeom>
              <a:avLst/>
              <a:gdLst/>
              <a:ahLst/>
              <a:cxnLst/>
              <a:rect l="l" t="t" r="r" b="b"/>
              <a:pathLst>
                <a:path w="6185945" h="1374848">
                  <a:moveTo>
                    <a:pt x="0" y="0"/>
                  </a:moveTo>
                  <a:lnTo>
                    <a:pt x="6185945" y="0"/>
                  </a:lnTo>
                  <a:lnTo>
                    <a:pt x="6185945" y="1374848"/>
                  </a:lnTo>
                  <a:lnTo>
                    <a:pt x="0" y="1374848"/>
                  </a:lnTo>
                  <a:close/>
                </a:path>
              </a:pathLst>
            </a:custGeom>
            <a:solidFill>
              <a:srgbClr val="639D0D"/>
            </a:solidFill>
          </p:spPr>
        </p:sp>
        <p:sp>
          <p:nvSpPr>
            <p:cNvPr id="4" name="TextBox 4"/>
            <p:cNvSpPr txBox="1"/>
            <p:nvPr/>
          </p:nvSpPr>
          <p:spPr>
            <a:xfrm>
              <a:off x="0" y="-38100"/>
              <a:ext cx="6185945" cy="1412948"/>
            </a:xfrm>
            <a:prstGeom prst="rect">
              <a:avLst/>
            </a:prstGeom>
          </p:spPr>
          <p:txBody>
            <a:bodyPr lIns="50800" tIns="50800" rIns="50800" bIns="50800" rtlCol="0" anchor="ctr"/>
            <a:lstStyle/>
            <a:p>
              <a:pPr algn="ctr">
                <a:lnSpc>
                  <a:spcPts val="3499"/>
                </a:lnSpc>
              </a:pPr>
              <a:endParaRPr/>
            </a:p>
          </p:txBody>
        </p:sp>
      </p:grpSp>
      <p:grpSp>
        <p:nvGrpSpPr>
          <p:cNvPr id="5" name="Group 5"/>
          <p:cNvGrpSpPr/>
          <p:nvPr/>
        </p:nvGrpSpPr>
        <p:grpSpPr>
          <a:xfrm>
            <a:off x="-2194308" y="7753564"/>
            <a:ext cx="23487258" cy="5220127"/>
            <a:chOff x="0" y="0"/>
            <a:chExt cx="6185945" cy="1374848"/>
          </a:xfrm>
        </p:grpSpPr>
        <p:sp>
          <p:nvSpPr>
            <p:cNvPr id="6" name="Freeform 6"/>
            <p:cNvSpPr/>
            <p:nvPr/>
          </p:nvSpPr>
          <p:spPr>
            <a:xfrm>
              <a:off x="0" y="0"/>
              <a:ext cx="6185945" cy="1374848"/>
            </a:xfrm>
            <a:custGeom>
              <a:avLst/>
              <a:gdLst/>
              <a:ahLst/>
              <a:cxnLst/>
              <a:rect l="l" t="t" r="r" b="b"/>
              <a:pathLst>
                <a:path w="6185945" h="1374848">
                  <a:moveTo>
                    <a:pt x="0" y="0"/>
                  </a:moveTo>
                  <a:lnTo>
                    <a:pt x="6185945" y="0"/>
                  </a:lnTo>
                  <a:lnTo>
                    <a:pt x="6185945" y="1374848"/>
                  </a:lnTo>
                  <a:lnTo>
                    <a:pt x="0" y="1374848"/>
                  </a:lnTo>
                  <a:close/>
                </a:path>
              </a:pathLst>
            </a:custGeom>
            <a:solidFill>
              <a:srgbClr val="74C200"/>
            </a:solidFill>
          </p:spPr>
        </p:sp>
        <p:sp>
          <p:nvSpPr>
            <p:cNvPr id="7" name="TextBox 7"/>
            <p:cNvSpPr txBox="1"/>
            <p:nvPr/>
          </p:nvSpPr>
          <p:spPr>
            <a:xfrm>
              <a:off x="0" y="-38100"/>
              <a:ext cx="6185945" cy="1412948"/>
            </a:xfrm>
            <a:prstGeom prst="rect">
              <a:avLst/>
            </a:prstGeom>
          </p:spPr>
          <p:txBody>
            <a:bodyPr lIns="50800" tIns="50800" rIns="50800" bIns="50800" rtlCol="0" anchor="ctr"/>
            <a:lstStyle/>
            <a:p>
              <a:pPr algn="ctr">
                <a:lnSpc>
                  <a:spcPts val="3499"/>
                </a:lnSpc>
              </a:pPr>
              <a:endParaRPr/>
            </a:p>
          </p:txBody>
        </p:sp>
      </p:grpSp>
      <p:grpSp>
        <p:nvGrpSpPr>
          <p:cNvPr id="8" name="Group 8"/>
          <p:cNvGrpSpPr/>
          <p:nvPr/>
        </p:nvGrpSpPr>
        <p:grpSpPr>
          <a:xfrm>
            <a:off x="1215963" y="810642"/>
            <a:ext cx="16666716" cy="8665716"/>
            <a:chOff x="0" y="0"/>
            <a:chExt cx="22222288" cy="11554288"/>
          </a:xfrm>
        </p:grpSpPr>
        <p:pic>
          <p:nvPicPr>
            <p:cNvPr id="9" name="Picture 9"/>
            <p:cNvPicPr>
              <a:picLocks noChangeAspect="1"/>
            </p:cNvPicPr>
            <p:nvPr/>
          </p:nvPicPr>
          <p:blipFill>
            <a:blip r:embed="rId2"/>
            <a:srcRect t="11850" b="52926"/>
            <a:stretch>
              <a:fillRect/>
            </a:stretch>
          </p:blipFill>
          <p:spPr>
            <a:xfrm>
              <a:off x="0" y="0"/>
              <a:ext cx="22222288" cy="5459644"/>
            </a:xfrm>
            <a:prstGeom prst="rect">
              <a:avLst/>
            </a:prstGeom>
          </p:spPr>
        </p:pic>
        <p:pic>
          <p:nvPicPr>
            <p:cNvPr id="10" name="Picture 10"/>
            <p:cNvPicPr>
              <a:picLocks noChangeAspect="1"/>
            </p:cNvPicPr>
            <p:nvPr/>
          </p:nvPicPr>
          <p:blipFill>
            <a:blip r:embed="rId3"/>
            <a:srcRect t="51346" b="11025"/>
            <a:stretch>
              <a:fillRect/>
            </a:stretch>
          </p:blipFill>
          <p:spPr>
            <a:xfrm>
              <a:off x="0" y="6094644"/>
              <a:ext cx="22222288" cy="5459644"/>
            </a:xfrm>
            <a:prstGeom prst="rect">
              <a:avLst/>
            </a:prstGeom>
          </p:spPr>
        </p:pic>
      </p:grpSp>
      <p:grpSp>
        <p:nvGrpSpPr>
          <p:cNvPr id="11" name="Group 11"/>
          <p:cNvGrpSpPr/>
          <p:nvPr/>
        </p:nvGrpSpPr>
        <p:grpSpPr>
          <a:xfrm>
            <a:off x="6533936" y="2533436"/>
            <a:ext cx="5220127" cy="5220127"/>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7D00"/>
            </a:solidFill>
            <a:ln w="247650" cap="sq">
              <a:solidFill>
                <a:srgbClr val="F3FAF3"/>
              </a:solidFill>
              <a:prstDash val="solid"/>
              <a:miter/>
            </a:ln>
          </p:spPr>
        </p:sp>
        <p:sp>
          <p:nvSpPr>
            <p:cNvPr id="13" name="TextBox 13"/>
            <p:cNvSpPr txBox="1"/>
            <p:nvPr/>
          </p:nvSpPr>
          <p:spPr>
            <a:xfrm>
              <a:off x="76200" y="38100"/>
              <a:ext cx="660400" cy="698500"/>
            </a:xfrm>
            <a:prstGeom prst="rect">
              <a:avLst/>
            </a:prstGeom>
          </p:spPr>
          <p:txBody>
            <a:bodyPr lIns="50800" tIns="50800" rIns="50800" bIns="50800" rtlCol="0" anchor="ctr"/>
            <a:lstStyle/>
            <a:p>
              <a:pPr algn="ctr">
                <a:lnSpc>
                  <a:spcPts val="3499"/>
                </a:lnSpc>
              </a:pPr>
              <a:endParaRPr/>
            </a:p>
          </p:txBody>
        </p:sp>
      </p:grpSp>
      <p:sp>
        <p:nvSpPr>
          <p:cNvPr id="14" name="Freeform 14"/>
          <p:cNvSpPr/>
          <p:nvPr/>
        </p:nvSpPr>
        <p:spPr>
          <a:xfrm>
            <a:off x="6533936" y="2533436"/>
            <a:ext cx="4900959" cy="4900959"/>
          </a:xfrm>
          <a:custGeom>
            <a:avLst/>
            <a:gdLst/>
            <a:ahLst/>
            <a:cxnLst/>
            <a:rect l="l" t="t" r="r" b="b"/>
            <a:pathLst>
              <a:path w="4900959" h="4900959">
                <a:moveTo>
                  <a:pt x="0" y="0"/>
                </a:moveTo>
                <a:lnTo>
                  <a:pt x="4900959" y="0"/>
                </a:lnTo>
                <a:lnTo>
                  <a:pt x="4900959" y="4900959"/>
                </a:lnTo>
                <a:lnTo>
                  <a:pt x="0" y="4900959"/>
                </a:lnTo>
                <a:lnTo>
                  <a:pt x="0" y="0"/>
                </a:lnTo>
                <a:close/>
              </a:path>
            </a:pathLst>
          </a:custGeom>
          <a:blipFill>
            <a:blip r:embed="rId4"/>
            <a:stretch>
              <a:fillRect/>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847</Words>
  <Application>Microsoft Office PowerPoint</Application>
  <PresentationFormat>Custom</PresentationFormat>
  <Paragraphs>78</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Poppins Light</vt:lpstr>
      <vt:lpstr>Calibri</vt:lpstr>
      <vt:lpstr>Poppins Bold</vt:lpstr>
      <vt:lpstr>Poppins Light Bold</vt:lpstr>
      <vt:lpstr>Arial</vt:lpstr>
      <vt:lpstr>Arial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CPD ORACY</dc:title>
  <dc:creator>Ann Probert</dc:creator>
  <cp:lastModifiedBy>Ann Probert</cp:lastModifiedBy>
  <cp:revision>2</cp:revision>
  <dcterms:created xsi:type="dcterms:W3CDTF">2006-08-16T00:00:00Z</dcterms:created>
  <dcterms:modified xsi:type="dcterms:W3CDTF">2024-12-17T17:06:55Z</dcterms:modified>
  <dc:identifier>DAGWK9WLp9E</dc:identifier>
</cp:coreProperties>
</file>