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8"/>
  </p:notesMasterIdLst>
  <p:sldIdLst>
    <p:sldId id="257" r:id="rId2"/>
    <p:sldId id="261" r:id="rId3"/>
    <p:sldId id="258" r:id="rId4"/>
    <p:sldId id="259" r:id="rId5"/>
    <p:sldId id="260" r:id="rId6"/>
    <p:sldId id="256" r:id="rId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8F8F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4" autoAdjust="0"/>
    <p:restoredTop sz="94660"/>
  </p:normalViewPr>
  <p:slideViewPr>
    <p:cSldViewPr snapToGrid="0">
      <p:cViewPr varScale="1">
        <p:scale>
          <a:sx n="81" d="100"/>
          <a:sy n="81" d="100"/>
        </p:scale>
        <p:origin x="754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ED7A3B3-DC07-4632-9AB9-3B0A52F8215B}" type="datetimeFigureOut">
              <a:rPr lang="en-GB" smtClean="0"/>
              <a:t>12/12/2023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53019BE-D8C6-4D46-B742-B1B05E4B44C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2633657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Click on the link for the</a:t>
            </a:r>
            <a:r>
              <a:rPr lang="en-GB" baseline="0" dirty="0"/>
              <a:t> video and then create a short task/question based on the video.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3019BE-D8C6-4D46-B742-B1B05E4B44C2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5056730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Click on the link for the</a:t>
            </a:r>
            <a:r>
              <a:rPr lang="en-GB" baseline="0" dirty="0"/>
              <a:t> video and then create a short task/question based on the video.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3019BE-D8C6-4D46-B742-B1B05E4B44C2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949140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Click on the link for the</a:t>
            </a:r>
            <a:r>
              <a:rPr lang="en-GB" baseline="0" dirty="0"/>
              <a:t> video and then create a short task/question based on the video.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3019BE-D8C6-4D46-B742-B1B05E4B44C2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608667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Click on the link for the</a:t>
            </a:r>
            <a:r>
              <a:rPr lang="en-GB" baseline="0" dirty="0"/>
              <a:t> video and then create a short task/question based on the video.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3019BE-D8C6-4D46-B742-B1B05E4B44C2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5642412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EB15CA-0D0D-42D7-AC03-9D7A70366DB3}" type="datetime1">
              <a:rPr lang="en-GB" smtClean="0"/>
              <a:t>12/12/2023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Everyone to Excel through Pride and Ambition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FA7052-E485-4275-B926-B56CADF5F3E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140648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86DEF2-99C5-4D13-AFDD-9C10E68FC795}" type="datetime1">
              <a:rPr lang="en-GB" smtClean="0"/>
              <a:t>12/12/2023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Everyone to Excel through Pride and Ambition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FA7052-E485-4275-B926-B56CADF5F3E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077354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CE5B44-2C55-4972-8295-BA032183A8F8}" type="datetime1">
              <a:rPr lang="en-GB" smtClean="0"/>
              <a:t>12/12/2023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Everyone to Excel through Pride and Ambition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FA7052-E485-4275-B926-B56CADF5F3E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792498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DE9B98-6128-4ECD-94BE-BF152C2EC20D}" type="datetime1">
              <a:rPr lang="en-GB" smtClean="0"/>
              <a:t>12/12/2023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Everyone to Excel through Pride and Ambition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FA7052-E485-4275-B926-B56CADF5F3E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347344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CE2D03-00E8-4796-9BBB-77934E2E8AAA}" type="datetime1">
              <a:rPr lang="en-GB" smtClean="0"/>
              <a:t>12/12/2023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Everyone to Excel through Pride and Ambition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FA7052-E485-4275-B926-B56CADF5F3E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86750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634005-6E89-4DAC-81CE-056388989688}" type="datetime1">
              <a:rPr lang="en-GB" smtClean="0"/>
              <a:t>12/12/2023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Everyone to Excel through Pride and Ambition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FA7052-E485-4275-B926-B56CADF5F3E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066586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2164EE-B746-4706-9FD1-C4AB36E15838}" type="datetime1">
              <a:rPr lang="en-GB" smtClean="0"/>
              <a:t>12/12/2023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Everyone to Excel through Pride and Ambition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FA7052-E485-4275-B926-B56CADF5F3E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031104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785118-AA41-4182-8CBA-584E0F3CB85D}" type="datetime1">
              <a:rPr lang="en-GB" smtClean="0"/>
              <a:t>12/12/2023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Everyone to Excel through Pride and Ambition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FA7052-E485-4275-B926-B56CADF5F3E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82966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177920-0C7E-4E66-BE23-11DB5F1137B0}" type="datetime1">
              <a:rPr lang="en-GB" smtClean="0"/>
              <a:t>12/12/2023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Everyone to Excel through Pride and Ambition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FA7052-E485-4275-B926-B56CADF5F3E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928402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C2D0E4-C6A5-42A7-AD48-9012720FF51E}" type="datetime1">
              <a:rPr lang="en-GB" smtClean="0"/>
              <a:t>12/12/2023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Everyone to Excel through Pride and Ambition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FA7052-E485-4275-B926-B56CADF5F3E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02385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66969F-DBC9-4049-A284-230F6FBD9B5C}" type="datetime1">
              <a:rPr lang="en-GB" smtClean="0"/>
              <a:t>12/12/2023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Everyone to Excel through Pride and Ambition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FA7052-E485-4275-B926-B56CADF5F3E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907864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002060"/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0147C44-F339-4F47-8DFF-8BF8F35024AC}" type="datetime1">
              <a:rPr lang="en-GB" smtClean="0"/>
              <a:t>12/12/2023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GB"/>
              <a:t>Everyone to Excel through Pride and Ambition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4FA7052-E485-4275-B926-B56CADF5F3E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237131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youtube.com/watch?v=1Hqrla0Ki7g" TargetMode="External"/><Relationship Id="rId5" Type="http://schemas.openxmlformats.org/officeDocument/2006/relationships/image" Target="../media/image5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5" Type="http://schemas.openxmlformats.org/officeDocument/2006/relationships/hyperlink" Target="https://youtu.be/SpIgpdy9rjU?feature=shared" TargetMode="External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www.bbc.co.uk/newsround/13905962" TargetMode="External"/><Relationship Id="rId5" Type="http://schemas.openxmlformats.org/officeDocument/2006/relationships/hyperlink" Target="https://www.bbc.co.uk/newsround/av/37997591" TargetMode="External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www.youtube.com/watch?app=desktop&amp;v=IG_8vNTAXbY" TargetMode="External"/><Relationship Id="rId5" Type="http://schemas.openxmlformats.org/officeDocument/2006/relationships/image" Target="../media/image12.jpeg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4.png"/><Relationship Id="rId5" Type="http://schemas.openxmlformats.org/officeDocument/2006/relationships/hyperlink" Target="https://www.youtube.com/watch?v=Ng3GcxTg6BY&amp;t=3s" TargetMode="External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 descr="image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8" name="Picture 7" descr="https://lh5.googleusercontent.com/iGX5reujLDlX2tmcq_E7WpXUpKJL5S9EauCubFJboDHOOaZPdrgIn1Wv3KE-GGjSf1Urd2DkpbZuZduXFhpHKWxg-ObWYDh_xdp35VbfojbccwxdVNpbJgAbBXrEA2hRECvQ1IlH=s1600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51687" y="4432990"/>
            <a:ext cx="1541542" cy="1515415"/>
          </a:xfrm>
          <a:prstGeom prst="ellipse">
            <a:avLst/>
          </a:prstGeom>
          <a:noFill/>
          <a:ln>
            <a:noFill/>
          </a:ln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3"/>
          <a:srcRect r="76127"/>
          <a:stretch/>
        </p:blipFill>
        <p:spPr>
          <a:xfrm>
            <a:off x="155575" y="4508405"/>
            <a:ext cx="1626428" cy="1552083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3"/>
          <a:srcRect l="24700" r="50850"/>
          <a:stretch/>
        </p:blipFill>
        <p:spPr>
          <a:xfrm>
            <a:off x="2369039" y="4508405"/>
            <a:ext cx="1626428" cy="1515415"/>
          </a:xfrm>
          <a:prstGeom prst="rect">
            <a:avLst/>
          </a:prstGeom>
        </p:spPr>
      </p:pic>
      <p:sp>
        <p:nvSpPr>
          <p:cNvPr id="12" name="Oval 11"/>
          <p:cNvSpPr/>
          <p:nvPr/>
        </p:nvSpPr>
        <p:spPr>
          <a:xfrm>
            <a:off x="8120709" y="4432990"/>
            <a:ext cx="1551027" cy="1515415"/>
          </a:xfrm>
          <a:prstGeom prst="ellipse">
            <a:avLst/>
          </a:prstGeom>
          <a:blipFill rotWithShape="1">
            <a:blip r:embed="rId4"/>
            <a:stretch>
              <a:fillRect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endParaRPr lang="en-GB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495021" y="1500522"/>
            <a:ext cx="3201958" cy="3201958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3756890" y="244566"/>
            <a:ext cx="4690130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80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Citizenship</a:t>
            </a:r>
          </a:p>
        </p:txBody>
      </p:sp>
      <p:sp>
        <p:nvSpPr>
          <p:cNvPr id="13" name="Rectangle 12"/>
          <p:cNvSpPr/>
          <p:nvPr/>
        </p:nvSpPr>
        <p:spPr>
          <a:xfrm>
            <a:off x="2792673" y="6256738"/>
            <a:ext cx="6879064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8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Everyone to Excel through Pride and Ambition</a:t>
            </a: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55575" y="173110"/>
            <a:ext cx="1952625" cy="1505529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40604" y="173110"/>
            <a:ext cx="1952625" cy="1505529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4952770" y="5035106"/>
            <a:ext cx="228646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Week 6</a:t>
            </a:r>
          </a:p>
        </p:txBody>
      </p:sp>
    </p:spTree>
    <p:extLst>
      <p:ext uri="{BB962C8B-B14F-4D97-AF65-F5344CB8AC3E}">
        <p14:creationId xmlns:p14="http://schemas.microsoft.com/office/powerpoint/2010/main" val="67140664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 descr="image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8" name="Picture 7" descr="https://lh5.googleusercontent.com/iGX5reujLDlX2tmcq_E7WpXUpKJL5S9EauCubFJboDHOOaZPdrgIn1Wv3KE-GGjSf1Urd2DkpbZuZduXFhpHKWxg-ObWYDh_xdp35VbfojbccwxdVNpbJgAbBXrEA2hRECvQ1IlH=s1600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51687" y="4432990"/>
            <a:ext cx="1541542" cy="1515415"/>
          </a:xfrm>
          <a:prstGeom prst="ellipse">
            <a:avLst/>
          </a:prstGeom>
          <a:noFill/>
          <a:ln>
            <a:noFill/>
          </a:ln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3"/>
          <a:srcRect r="76127"/>
          <a:stretch/>
        </p:blipFill>
        <p:spPr>
          <a:xfrm>
            <a:off x="155575" y="4508405"/>
            <a:ext cx="1626428" cy="1552083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3"/>
          <a:srcRect l="24700" r="50850"/>
          <a:stretch/>
        </p:blipFill>
        <p:spPr>
          <a:xfrm>
            <a:off x="2369039" y="4508405"/>
            <a:ext cx="1626428" cy="1515415"/>
          </a:xfrm>
          <a:prstGeom prst="rect">
            <a:avLst/>
          </a:prstGeom>
        </p:spPr>
      </p:pic>
      <p:sp>
        <p:nvSpPr>
          <p:cNvPr id="12" name="Oval 11"/>
          <p:cNvSpPr/>
          <p:nvPr/>
        </p:nvSpPr>
        <p:spPr>
          <a:xfrm>
            <a:off x="8120709" y="4432990"/>
            <a:ext cx="1551027" cy="1515415"/>
          </a:xfrm>
          <a:prstGeom prst="ellipse">
            <a:avLst/>
          </a:prstGeom>
          <a:blipFill rotWithShape="1">
            <a:blip r:embed="rId4"/>
            <a:stretch>
              <a:fillRect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endParaRPr lang="en-GB"/>
          </a:p>
        </p:txBody>
      </p:sp>
      <p:sp>
        <p:nvSpPr>
          <p:cNvPr id="10" name="Rectangle 9"/>
          <p:cNvSpPr/>
          <p:nvPr/>
        </p:nvSpPr>
        <p:spPr>
          <a:xfrm>
            <a:off x="3756890" y="244566"/>
            <a:ext cx="4690130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80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Citizenship</a:t>
            </a:r>
          </a:p>
        </p:txBody>
      </p:sp>
      <p:sp>
        <p:nvSpPr>
          <p:cNvPr id="13" name="Rectangle 12"/>
          <p:cNvSpPr/>
          <p:nvPr/>
        </p:nvSpPr>
        <p:spPr>
          <a:xfrm>
            <a:off x="2792673" y="6256738"/>
            <a:ext cx="6879064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8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Everyone to Excel through Pride and Ambition</a:t>
            </a: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55575" y="173110"/>
            <a:ext cx="1952625" cy="1505529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40604" y="173110"/>
            <a:ext cx="1952625" cy="1505529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3756890" y="4141909"/>
            <a:ext cx="6096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GB" dirty="0">
                <a:hlinkClick r:id="rId6"/>
              </a:rPr>
              <a:t>https://www.youtube.com/watch?v=1Hqrla0Ki7g</a:t>
            </a:r>
            <a:r>
              <a:rPr lang="en-GB" dirty="0"/>
              <a:t> </a:t>
            </a:r>
          </a:p>
        </p:txBody>
      </p:sp>
      <p:pic>
        <p:nvPicPr>
          <p:cNvPr id="1026" name="Picture 2" descr="Children's Mental Health Week 2023 | BAFTA">
            <a:extLst>
              <a:ext uri="{FF2B5EF4-FFF2-40B4-BE49-F238E27FC236}">
                <a16:creationId xmlns:a16="http://schemas.microsoft.com/office/drawing/2014/main" id="{62CC381B-5DCE-48FD-9317-F78B77F1A9C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00268" y="1581418"/>
            <a:ext cx="3410220" cy="22693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2476535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Oval 11"/>
          <p:cNvSpPr/>
          <p:nvPr/>
        </p:nvSpPr>
        <p:spPr>
          <a:xfrm>
            <a:off x="10306936" y="4890977"/>
            <a:ext cx="1761459" cy="1691556"/>
          </a:xfrm>
          <a:prstGeom prst="ellipse">
            <a:avLst/>
          </a:prstGeom>
          <a:blipFill rotWithShape="1">
            <a:blip r:embed="rId3"/>
            <a:stretch>
              <a:fillRect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endParaRPr lang="en-GB"/>
          </a:p>
        </p:txBody>
      </p:sp>
      <p:sp>
        <p:nvSpPr>
          <p:cNvPr id="14" name="Rectangle 13"/>
          <p:cNvSpPr/>
          <p:nvPr/>
        </p:nvSpPr>
        <p:spPr>
          <a:xfrm>
            <a:off x="3756890" y="244566"/>
            <a:ext cx="4690130" cy="378565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80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Citizenship</a:t>
            </a:r>
          </a:p>
          <a:p>
            <a:pPr algn="ctr"/>
            <a:r>
              <a:rPr lang="en-US" sz="8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ECO </a:t>
            </a:r>
            <a:endParaRPr lang="en-US" sz="80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algn="ctr"/>
            <a:endParaRPr lang="en-US" sz="80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Everyone to Excel through Pride and Ambition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342C0813-1CB9-4248-B35B-A985A9584F9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9267" y="5139849"/>
            <a:ext cx="1421826" cy="1442684"/>
          </a:xfrm>
          <a:prstGeom prst="rect">
            <a:avLst/>
          </a:prstGeom>
        </p:spPr>
      </p:pic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3756890" y="5694948"/>
            <a:ext cx="12192000" cy="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800" b="0" i="0" u="none" strike="noStrike" cap="none" normalizeH="0" baseline="0">
                <a:ln>
                  <a:noFill/>
                </a:ln>
                <a:solidFill>
                  <a:srgbClr val="1155CC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  <a:hlinkClick r:id="rId5"/>
              </a:rPr>
              <a:t>https://youtu.be/SpIgpdy9rjU?feature=shared</a:t>
            </a:r>
            <a:r>
              <a: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977452" y="2996724"/>
            <a:ext cx="2143125" cy="2143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541526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Oval 11"/>
          <p:cNvSpPr/>
          <p:nvPr/>
        </p:nvSpPr>
        <p:spPr>
          <a:xfrm>
            <a:off x="10306936" y="4890977"/>
            <a:ext cx="1761459" cy="1691556"/>
          </a:xfrm>
          <a:prstGeom prst="ellipse">
            <a:avLst/>
          </a:prstGeom>
          <a:blipFill rotWithShape="1">
            <a:blip r:embed="rId3"/>
            <a:stretch>
              <a:fillRect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endParaRPr lang="en-GB"/>
          </a:p>
        </p:txBody>
      </p:sp>
      <p:sp>
        <p:nvSpPr>
          <p:cNvPr id="14" name="Rectangle 13"/>
          <p:cNvSpPr/>
          <p:nvPr/>
        </p:nvSpPr>
        <p:spPr>
          <a:xfrm>
            <a:off x="3190293" y="244566"/>
            <a:ext cx="5823325" cy="378565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80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Citizenship</a:t>
            </a:r>
          </a:p>
          <a:p>
            <a:pPr algn="ctr"/>
            <a:r>
              <a:rPr lang="en-US" sz="8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Safeguarding </a:t>
            </a:r>
            <a:endParaRPr lang="en-US" sz="80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algn="ctr"/>
            <a:endParaRPr lang="en-US" sz="80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Everyone to Excel through Pride and Ambition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57725F11-D034-574E-7555-4B17B986404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1209" y="5018678"/>
            <a:ext cx="1563855" cy="1563855"/>
          </a:xfrm>
          <a:prstGeom prst="rect">
            <a:avLst/>
          </a:prstGeom>
        </p:spPr>
      </p:pic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39265870"/>
              </p:ext>
            </p:extLst>
          </p:nvPr>
        </p:nvGraphicFramePr>
        <p:xfrm>
          <a:off x="2801854" y="4627125"/>
          <a:ext cx="6588291" cy="1447800"/>
        </p:xfrm>
        <a:graphic>
          <a:graphicData uri="http://schemas.openxmlformats.org/drawingml/2006/table">
            <a:tbl>
              <a:tblPr/>
              <a:tblGrid>
                <a:gridCol w="1031751">
                  <a:extLst>
                    <a:ext uri="{9D8B030D-6E8A-4147-A177-3AD203B41FA5}">
                      <a16:colId xmlns:a16="http://schemas.microsoft.com/office/drawing/2014/main" val="2144257941"/>
                    </a:ext>
                  </a:extLst>
                </a:gridCol>
                <a:gridCol w="509660">
                  <a:extLst>
                    <a:ext uri="{9D8B030D-6E8A-4147-A177-3AD203B41FA5}">
                      <a16:colId xmlns:a16="http://schemas.microsoft.com/office/drawing/2014/main" val="1389662727"/>
                    </a:ext>
                  </a:extLst>
                </a:gridCol>
                <a:gridCol w="5046880">
                  <a:extLst>
                    <a:ext uri="{9D8B030D-6E8A-4147-A177-3AD203B41FA5}">
                      <a16:colId xmlns:a16="http://schemas.microsoft.com/office/drawing/2014/main" val="2790683075"/>
                    </a:ext>
                  </a:extLst>
                </a:gridCol>
              </a:tblGrid>
              <a:tr h="200025">
                <a:tc>
                  <a:txBody>
                    <a:bodyPr/>
                    <a:lstStyle/>
                    <a:p>
                      <a:pPr rtl="0" fontAlgn="b"/>
                      <a:r>
                        <a:rPr lang="en-GB" sz="18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Being Kind</a:t>
                      </a:r>
                    </a:p>
                  </a:txBody>
                  <a:tcPr marL="28575" marR="28575" marT="19050" marB="1905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r>
                        <a:rPr lang="en-GB" sz="18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KS1 Link</a:t>
                      </a:r>
                    </a:p>
                  </a:txBody>
                  <a:tcPr marL="28575" marR="28575" marT="19050" marB="1905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r>
                        <a:rPr lang="en-GB" sz="1800" u="sng" kern="1200" dirty="0">
                          <a:solidFill>
                            <a:srgbClr val="1155CC"/>
                          </a:solidFill>
                          <a:effectLst/>
                          <a:latin typeface="+mn-lt"/>
                          <a:ea typeface="+mn-ea"/>
                          <a:cs typeface="+mn-cs"/>
                          <a:hlinkClick r:id="rId5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https://www.bbc.co.uk/newsround/av/37997591</a:t>
                      </a:r>
                      <a:endParaRPr lang="en-GB" sz="1800" u="sng" kern="1200" dirty="0">
                        <a:solidFill>
                          <a:srgbClr val="1155CC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28575" marR="28575" marT="19050" marB="1905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36689555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rtl="0" fontAlgn="b"/>
                      <a:r>
                        <a:rPr lang="en-GB" sz="1800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Bullying</a:t>
                      </a:r>
                    </a:p>
                  </a:txBody>
                  <a:tcPr marL="28575" marR="28575" marT="19050" marB="1905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r>
                        <a:rPr lang="en-GB" sz="18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KS2 Link</a:t>
                      </a:r>
                    </a:p>
                  </a:txBody>
                  <a:tcPr marL="28575" marR="28575" marT="19050" marB="1905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rtl="0" fontAlgn="b"/>
                      <a:r>
                        <a:rPr lang="en-US" sz="1800" u="sng" kern="1200" dirty="0">
                          <a:solidFill>
                            <a:srgbClr val="1155CC"/>
                          </a:solidFill>
                          <a:effectLst/>
                          <a:latin typeface="+mn-lt"/>
                          <a:ea typeface="+mn-ea"/>
                          <a:cs typeface="+mn-cs"/>
                          <a:hlinkClick r:id="rId5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https://www.bbc.co.uk/newsround/av/37997591</a:t>
                      </a:r>
                      <a:r>
                        <a:rPr lang="en-US" sz="1800" u="sng" kern="1200" dirty="0">
                          <a:solidFill>
                            <a:srgbClr val="1155CC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and </a:t>
                      </a:r>
                      <a:r>
                        <a:rPr lang="en-US" sz="1800" u="sng" kern="1200" dirty="0">
                          <a:solidFill>
                            <a:srgbClr val="1155CC"/>
                          </a:solidFill>
                          <a:effectLst/>
                          <a:latin typeface="+mn-lt"/>
                          <a:ea typeface="+mn-ea"/>
                          <a:cs typeface="+mn-cs"/>
                          <a:hlinkClick r:id="rId6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https://www.bbc.co.uk/newsround/13905962</a:t>
                      </a:r>
                      <a:r>
                        <a:rPr lang="en-US" sz="1800" u="sng" kern="1200" dirty="0">
                          <a:solidFill>
                            <a:srgbClr val="1155CC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(scroll down to Alexander's advice)</a:t>
                      </a:r>
                    </a:p>
                  </a:txBody>
                  <a:tcPr marL="28575" marR="28575" marT="19050" marB="1905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77670379"/>
                  </a:ext>
                </a:extLst>
              </a:tr>
            </a:tbl>
          </a:graphicData>
        </a:graphic>
      </p:graphicFrame>
      <p:pic>
        <p:nvPicPr>
          <p:cNvPr id="5" name="Picture 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867274" y="2700100"/>
            <a:ext cx="2457450" cy="1857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607809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Oval 11"/>
          <p:cNvSpPr/>
          <p:nvPr/>
        </p:nvSpPr>
        <p:spPr>
          <a:xfrm>
            <a:off x="10306936" y="4890977"/>
            <a:ext cx="1761459" cy="1691556"/>
          </a:xfrm>
          <a:prstGeom prst="ellipse">
            <a:avLst/>
          </a:prstGeom>
          <a:blipFill rotWithShape="1">
            <a:blip r:embed="rId3"/>
            <a:stretch>
              <a:fillRect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endParaRPr lang="en-GB"/>
          </a:p>
        </p:txBody>
      </p:sp>
      <p:sp>
        <p:nvSpPr>
          <p:cNvPr id="14" name="Rectangle 13"/>
          <p:cNvSpPr/>
          <p:nvPr/>
        </p:nvSpPr>
        <p:spPr>
          <a:xfrm>
            <a:off x="3756890" y="244566"/>
            <a:ext cx="4690130" cy="378565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80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Citizenship</a:t>
            </a:r>
          </a:p>
          <a:p>
            <a:pPr algn="ctr"/>
            <a:r>
              <a:rPr lang="en-US" sz="8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Arts </a:t>
            </a:r>
            <a:endParaRPr lang="en-US" sz="80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algn="ctr"/>
            <a:endParaRPr lang="en-US" sz="80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Everyone to Excel through Pride and Ambition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B69C9CD0-C0A4-8C44-6E7D-ED44EF1CB33E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625" y="5091035"/>
            <a:ext cx="1630439" cy="1630439"/>
          </a:xfrm>
          <a:prstGeom prst="rect">
            <a:avLst/>
          </a:prstGeom>
        </p:spPr>
      </p:pic>
      <p:pic>
        <p:nvPicPr>
          <p:cNvPr id="6" name="Picture 5" descr="Biography Yayoi Kusama | Moderna Museet i Stockholm">
            <a:extLst>
              <a:ext uri="{FF2B5EF4-FFF2-40B4-BE49-F238E27FC236}">
                <a16:creationId xmlns:a16="http://schemas.microsoft.com/office/drawing/2014/main" id="{70B21B03-2518-47DB-B485-2BD3B721127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33912" y="2852737"/>
            <a:ext cx="2619375" cy="1743075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B6D20CBE-E5D3-4133-B10D-6049755F0A87}"/>
              </a:ext>
            </a:extLst>
          </p:cNvPr>
          <p:cNvSpPr txBox="1"/>
          <p:nvPr/>
        </p:nvSpPr>
        <p:spPr>
          <a:xfrm>
            <a:off x="3048000" y="5015597"/>
            <a:ext cx="6096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0" algn="l" rtl="0"/>
            <a:r>
              <a:rPr lang="en-US" sz="1800" b="0" i="0" u="sng" strike="noStrike" baseline="0" dirty="0">
                <a:solidFill>
                  <a:srgbClr val="0563C1"/>
                </a:solidFill>
                <a:latin typeface="Times New Roman" panose="02020603050405020304" pitchFamily="18" charset="0"/>
                <a:hlinkClick r:id="rId6"/>
              </a:rPr>
              <a:t>https://www.youtube.com/watch?app=desktop&amp;v=IG_8vNTAXbY</a:t>
            </a:r>
            <a:endParaRPr lang="en-US" sz="1800" b="0" i="0" u="none" strike="noStrike" baseline="0" dirty="0">
              <a:solidFill>
                <a:srgbClr val="0563C1"/>
              </a:solidFill>
              <a:latin typeface="Times New Roman" panose="02020603050405020304" pitchFamily="18" charset="0"/>
              <a:hlinkClick r:id="rId6"/>
            </a:endParaRPr>
          </a:p>
        </p:txBody>
      </p:sp>
    </p:spTree>
    <p:extLst>
      <p:ext uri="{BB962C8B-B14F-4D97-AF65-F5344CB8AC3E}">
        <p14:creationId xmlns:p14="http://schemas.microsoft.com/office/powerpoint/2010/main" val="126872813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Oval 11"/>
          <p:cNvSpPr/>
          <p:nvPr/>
        </p:nvSpPr>
        <p:spPr>
          <a:xfrm>
            <a:off x="10306936" y="4890977"/>
            <a:ext cx="1761459" cy="1691556"/>
          </a:xfrm>
          <a:prstGeom prst="ellipse">
            <a:avLst/>
          </a:prstGeom>
          <a:blipFill rotWithShape="1">
            <a:blip r:embed="rId3"/>
            <a:stretch>
              <a:fillRect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endParaRPr lang="en-GB"/>
          </a:p>
        </p:txBody>
      </p:sp>
      <p:sp>
        <p:nvSpPr>
          <p:cNvPr id="14" name="Rectangle 13"/>
          <p:cNvSpPr/>
          <p:nvPr/>
        </p:nvSpPr>
        <p:spPr>
          <a:xfrm>
            <a:off x="3750934" y="136525"/>
            <a:ext cx="4690130" cy="378565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80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Citizenship</a:t>
            </a:r>
          </a:p>
          <a:p>
            <a:pPr algn="ctr"/>
            <a:r>
              <a:rPr lang="en-US" sz="8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Sports </a:t>
            </a:r>
            <a:endParaRPr lang="en-US" sz="80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algn="ctr"/>
            <a:endParaRPr lang="en-US" sz="80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Everyone to Excel through Pride and Ambition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D573805-1894-2E76-8967-C996C0F5150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0634" y="5062194"/>
            <a:ext cx="1446081" cy="1446081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773A765C-3CFC-4C46-A87C-519E9DCD4CA3}"/>
              </a:ext>
            </a:extLst>
          </p:cNvPr>
          <p:cNvSpPr txBox="1"/>
          <p:nvPr/>
        </p:nvSpPr>
        <p:spPr>
          <a:xfrm>
            <a:off x="3295650" y="5736755"/>
            <a:ext cx="6096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dirty="0">
                <a:hlinkClick r:id="rId5"/>
              </a:rPr>
              <a:t>https://www.youtube.com/watch?v=Ng3GcxTg6BY&amp;t=3s</a:t>
            </a:r>
            <a:r>
              <a:rPr lang="en-GB" dirty="0"/>
              <a:t>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1C3CD3B-B98A-42DA-966B-0A2E00422A0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667249" y="3290777"/>
            <a:ext cx="2857500" cy="1600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015165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224</TotalTime>
  <Words>256</Words>
  <Application>Microsoft Office PowerPoint</Application>
  <PresentationFormat>Widescreen</PresentationFormat>
  <Paragraphs>35</Paragraphs>
  <Slides>6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1" baseType="lpstr">
      <vt:lpstr>Arial</vt:lpstr>
      <vt:lpstr>Calibri</vt:lpstr>
      <vt:lpstr>Calibri Light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Leisha Uhure</dc:creator>
  <cp:lastModifiedBy>Hannah Samuel</cp:lastModifiedBy>
  <cp:revision>78</cp:revision>
  <dcterms:created xsi:type="dcterms:W3CDTF">2021-11-03T15:52:00Z</dcterms:created>
  <dcterms:modified xsi:type="dcterms:W3CDTF">2023-12-12T18:36:50Z</dcterms:modified>
</cp:coreProperties>
</file>